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83" r:id="rId5"/>
    <p:sldId id="262" r:id="rId6"/>
    <p:sldId id="258" r:id="rId7"/>
    <p:sldId id="291" r:id="rId8"/>
    <p:sldId id="290" r:id="rId9"/>
    <p:sldId id="294" r:id="rId10"/>
    <p:sldId id="293" r:id="rId11"/>
    <p:sldId id="259" r:id="rId12"/>
    <p:sldId id="261" r:id="rId13"/>
    <p:sldId id="263" r:id="rId14"/>
    <p:sldId id="295" r:id="rId15"/>
    <p:sldId id="296" r:id="rId16"/>
    <p:sldId id="264" r:id="rId17"/>
    <p:sldId id="266" r:id="rId18"/>
    <p:sldId id="268" r:id="rId19"/>
    <p:sldId id="271" r:id="rId20"/>
    <p:sldId id="284" r:id="rId21"/>
    <p:sldId id="267" r:id="rId22"/>
    <p:sldId id="285" r:id="rId23"/>
    <p:sldId id="286" r:id="rId24"/>
    <p:sldId id="270" r:id="rId25"/>
    <p:sldId id="269" r:id="rId26"/>
    <p:sldId id="265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7" r:id="rId36"/>
    <p:sldId id="288" r:id="rId37"/>
    <p:sldId id="281" r:id="rId38"/>
    <p:sldId id="28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872" y="-752"/>
      </p:cViewPr>
      <p:guideLst>
        <p:guide orient="horz" pos="742"/>
        <p:guide pos="55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1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8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8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0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3F204-6DED-ED47-A27D-BA49664326FD}" type="datetimeFigureOut">
              <a:rPr lang="en-US" smtClean="0"/>
              <a:pPr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450" y="1384495"/>
            <a:ext cx="7772400" cy="1470025"/>
          </a:xfrm>
        </p:spPr>
        <p:txBody>
          <a:bodyPr/>
          <a:lstStyle/>
          <a:p>
            <a:r>
              <a:rPr lang="en-US" dirty="0" smtClean="0"/>
              <a:t>Setting up Serial EM for single particle </a:t>
            </a:r>
            <a:r>
              <a:rPr lang="en-US" dirty="0" err="1" smtClean="0"/>
              <a:t>cryoEM</a:t>
            </a:r>
            <a:r>
              <a:rPr lang="en-US" dirty="0" smtClean="0"/>
              <a:t> data collection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485" y="4620139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Zongli</a:t>
            </a:r>
            <a:endParaRPr lang="en-US" sz="2800" dirty="0" smtClean="0"/>
          </a:p>
          <a:p>
            <a:r>
              <a:rPr lang="en-US" sz="2800" dirty="0" smtClean="0"/>
              <a:t>Nov. </a:t>
            </a:r>
            <a:r>
              <a:rPr lang="en-US" sz="2800" smtClean="0"/>
              <a:t>29, </a:t>
            </a:r>
            <a:r>
              <a:rPr lang="en-US" sz="2800" dirty="0" smtClean="0"/>
              <a:t>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795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9.59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8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"/>
            <a:ext cx="8229600" cy="940542"/>
          </a:xfrm>
        </p:spPr>
        <p:txBody>
          <a:bodyPr/>
          <a:lstStyle/>
          <a:p>
            <a:r>
              <a:rPr lang="en-US" dirty="0" smtClean="0"/>
              <a:t> Setting up </a:t>
            </a:r>
            <a:r>
              <a:rPr lang="en-US" dirty="0" err="1" smtClean="0"/>
              <a:t>LowDose</a:t>
            </a:r>
            <a:endParaRPr lang="en-US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8" y="1179066"/>
            <a:ext cx="2410691" cy="5303520"/>
          </a:xfrm>
          <a:prstGeom prst="rect">
            <a:avLst/>
          </a:prstGeom>
        </p:spPr>
      </p:pic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14" y="1177925"/>
            <a:ext cx="2419857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35264"/>
            <a:ext cx="59266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 (on Low Dose Control” </a:t>
            </a:r>
            <a:r>
              <a:rPr lang="en-US" sz="2000" dirty="0" smtClean="0"/>
              <a:t>panel):</a:t>
            </a:r>
            <a:endParaRPr lang="en-US" sz="2000" dirty="0" smtClean="0"/>
          </a:p>
          <a:p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Turn on </a:t>
            </a:r>
            <a:r>
              <a:rPr lang="en-US" sz="2000" dirty="0" err="1" smtClean="0"/>
              <a:t>LowDose</a:t>
            </a:r>
            <a:r>
              <a:rPr lang="en-US" sz="2000" dirty="0" smtClean="0"/>
              <a:t> by checking the “Low Dose Mode”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Check the “Continuous update of mag &amp; beam”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the “Rec” beam first: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Set the Mag and spot size</a:t>
            </a:r>
          </a:p>
          <a:p>
            <a:pPr lvl="2"/>
            <a:r>
              <a:rPr lang="en-US" sz="2000" dirty="0" smtClean="0"/>
              <a:t>         31000x, spot size 6 (</a:t>
            </a:r>
            <a:r>
              <a:rPr lang="en-US" sz="2000" dirty="0" err="1" smtClean="0"/>
              <a:t>Polara</a:t>
            </a:r>
            <a:r>
              <a:rPr lang="en-US" sz="2000" dirty="0" smtClean="0"/>
              <a:t>)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Check beam in Direct alignment</a:t>
            </a:r>
          </a:p>
          <a:p>
            <a:pPr marL="1371600" lvl="2" indent="-457200">
              <a:buFont typeface="+mj-lt"/>
              <a:buAutoNum type="arabicParenR" startAt="3"/>
            </a:pPr>
            <a:r>
              <a:rPr lang="en-US" sz="2000" dirty="0" smtClean="0"/>
              <a:t>Adjust intensity and center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the “Vie” beam: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Check the “Set” in Additional beam shift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/>
              <a:t>Set the Mag and spot size</a:t>
            </a:r>
          </a:p>
          <a:p>
            <a:pPr lvl="2"/>
            <a:r>
              <a:rPr lang="en-US" sz="2000" dirty="0"/>
              <a:t>         </a:t>
            </a:r>
            <a:r>
              <a:rPr lang="en-US" sz="2000" dirty="0" smtClean="0"/>
              <a:t>2300x</a:t>
            </a:r>
            <a:r>
              <a:rPr lang="en-US" sz="2000" dirty="0"/>
              <a:t>, spot size 6 (</a:t>
            </a:r>
            <a:r>
              <a:rPr lang="en-US" sz="2000" dirty="0" err="1"/>
              <a:t>Polara</a:t>
            </a:r>
            <a:r>
              <a:rPr lang="en-US" sz="2000" dirty="0" smtClean="0"/>
              <a:t>)</a:t>
            </a:r>
          </a:p>
          <a:p>
            <a:pPr marL="1371600" lvl="2" indent="-457200">
              <a:buFont typeface="+mj-lt"/>
              <a:buAutoNum type="arabicParenR" startAt="3"/>
            </a:pPr>
            <a:r>
              <a:rPr lang="en-US" sz="2000" dirty="0"/>
              <a:t>Adjust intensity and center it</a:t>
            </a:r>
            <a:endParaRPr lang="en-US" sz="2000" dirty="0" smtClean="0"/>
          </a:p>
          <a:p>
            <a:pPr marL="1257300" lvl="2" indent="-342900"/>
            <a:endParaRPr lang="en-US" sz="2000" dirty="0"/>
          </a:p>
        </p:txBody>
      </p:sp>
      <p:pic>
        <p:nvPicPr>
          <p:cNvPr id="6" name="Picture 5" descr="Screen Shot 2017-11-28 at 11.32.3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90" y="2006600"/>
            <a:ext cx="108734" cy="1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"/>
            <a:ext cx="8229600" cy="940542"/>
          </a:xfrm>
        </p:spPr>
        <p:txBody>
          <a:bodyPr/>
          <a:lstStyle/>
          <a:p>
            <a:r>
              <a:rPr lang="en-US" dirty="0" smtClean="0"/>
              <a:t> Setting up </a:t>
            </a:r>
            <a:r>
              <a:rPr lang="en-US" dirty="0" err="1" smtClean="0"/>
              <a:t>LowDose</a:t>
            </a:r>
            <a:r>
              <a:rPr lang="en-US" dirty="0" smtClean="0"/>
              <a:t> (Cont.)</a:t>
            </a:r>
            <a:endParaRPr lang="en-US" dirty="0"/>
          </a:p>
        </p:txBody>
      </p:sp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08" y="1179064"/>
            <a:ext cx="2419857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81264"/>
            <a:ext cx="592666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 </a:t>
            </a:r>
            <a:r>
              <a:rPr lang="en-US" sz="2000" dirty="0" smtClean="0"/>
              <a:t> (</a:t>
            </a:r>
            <a:r>
              <a:rPr lang="en-US" sz="2000" dirty="0" smtClean="0"/>
              <a:t>Cont.)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2000" dirty="0" smtClean="0"/>
              <a:t>Set up the “</a:t>
            </a:r>
            <a:r>
              <a:rPr lang="en-US" sz="2000" dirty="0" err="1" smtClean="0"/>
              <a:t>Foc</a:t>
            </a:r>
            <a:r>
              <a:rPr lang="en-US" sz="2000" dirty="0" smtClean="0"/>
              <a:t>.” beam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Check the “Keep Focus and Trial identical”</a:t>
            </a:r>
          </a:p>
          <a:p>
            <a:pPr marL="1371600" lvl="2" indent="-457200"/>
            <a:r>
              <a:rPr lang="en-US" sz="2000" dirty="0" smtClean="0"/>
              <a:t>        Note: In single particle data collection, we don’t really need the trial, it is really for tracking in tomography data acquisition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Same Mag. and spot size as “Rec.”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Check the “Set” in “Additional beam shift”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Adjust intensity and center the beam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sz="2000" dirty="0" smtClean="0"/>
              <a:t>Re-check the beam for “Rec.”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Make sure the “Set” is un-checked in additional beam shift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Adjust intensity and center the beam</a:t>
            </a:r>
          </a:p>
          <a:p>
            <a:pPr marL="914400" lvl="1" indent="-457200">
              <a:buFont typeface="+mj-lt"/>
              <a:buAutoNum type="arabicPeriod" startAt="7"/>
            </a:pPr>
            <a:r>
              <a:rPr lang="en-US" sz="2000" dirty="0" smtClean="0"/>
              <a:t>Re-check the beam for “Vie.” and “</a:t>
            </a:r>
            <a:r>
              <a:rPr lang="en-US" sz="2000" dirty="0" err="1" smtClean="0"/>
              <a:t>Foc</a:t>
            </a:r>
            <a:r>
              <a:rPr lang="en-US" sz="2000" dirty="0" smtClean="0"/>
              <a:t>.” with “Set” checked in additional beam shift</a:t>
            </a:r>
          </a:p>
          <a:p>
            <a:pPr marL="914400" lvl="1" indent="-457200">
              <a:buFont typeface="+mj-lt"/>
              <a:buAutoNum type="arabicPeriod" startAt="8"/>
            </a:pPr>
            <a:r>
              <a:rPr lang="en-US" sz="2000" dirty="0" smtClean="0"/>
              <a:t>Repeat above steps until satisfied</a:t>
            </a:r>
            <a:endParaRPr lang="en-US" sz="2000" dirty="0"/>
          </a:p>
          <a:p>
            <a:pPr marL="914400" lvl="1" indent="-457200">
              <a:buFont typeface="+mj-lt"/>
              <a:buAutoNum type="arabicPeriod" startAt="8"/>
            </a:pPr>
            <a:r>
              <a:rPr lang="en-US" sz="2000" dirty="0" smtClean="0"/>
              <a:t>Un-check the “Continuous update of mag &amp; beam</a:t>
            </a:r>
            <a:endParaRPr lang="en-US" sz="2000" dirty="0"/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pic>
        <p:nvPicPr>
          <p:cNvPr id="6" name="Picture 5" descr="Screen Shot 2017-11-28 at 11.32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67" y="2010834"/>
            <a:ext cx="108734" cy="1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It’s essential to record media mag montage in correct </a:t>
            </a:r>
            <a:r>
              <a:rPr lang="en-US" sz="2000" dirty="0" smtClean="0"/>
              <a:t>locations procedure</a:t>
            </a:r>
            <a:r>
              <a:rPr lang="en-US" sz="2000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Find a feature on the low mag montage that could be recognized on view mode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Add a point on that feature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points</a:t>
            </a:r>
          </a:p>
          <a:p>
            <a:pPr lvl="3"/>
            <a:r>
              <a:rPr lang="en-US" sz="2000" dirty="0" smtClean="0"/>
              <a:t>Click on the feature to add a point, and then click the “Stop Adding” to finish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US" sz="2000" dirty="0" smtClean="0"/>
              <a:t>Take a view image that have the feature on it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2000" dirty="0" smtClean="0"/>
              <a:t>Add a marker on the feature on the view image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2000" dirty="0" smtClean="0"/>
              <a:t>From Navigator click the “Shift to marker”</a:t>
            </a:r>
          </a:p>
          <a:p>
            <a:pPr lvl="2"/>
            <a:r>
              <a:rPr lang="en-US" sz="2000" dirty="0" smtClean="0"/>
              <a:t>You will see the coordinates of all the items on Navigator will change </a:t>
            </a:r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60124" y="2583758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Align the view mode with Low Mag Montage</a:t>
            </a:r>
            <a:endParaRPr lang="en-US" sz="4444" dirty="0"/>
          </a:p>
        </p:txBody>
      </p:sp>
    </p:spTree>
    <p:extLst>
      <p:ext uri="{BB962C8B-B14F-4D97-AF65-F5344CB8AC3E}">
        <p14:creationId xmlns:p14="http://schemas.microsoft.com/office/powerpoint/2010/main" val="86963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10.17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641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71266" y="4089399"/>
            <a:ext cx="338667" cy="2201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8265" y="4190999"/>
            <a:ext cx="465668" cy="2201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7-11-28 at 10.18.23 PM.png"/>
          <p:cNvPicPr>
            <a:picLocks noChangeAspect="1"/>
          </p:cNvPicPr>
          <p:nvPr/>
        </p:nvPicPr>
        <p:blipFill>
          <a:blip r:embed="rId3"/>
          <a:srcRect l="2318" r="4615"/>
          <a:stretch>
            <a:fillRect/>
          </a:stretch>
        </p:blipFill>
        <p:spPr>
          <a:xfrm>
            <a:off x="4385726" y="1397276"/>
            <a:ext cx="4495804" cy="4751531"/>
          </a:xfrm>
          <a:prstGeom prst="rect">
            <a:avLst/>
          </a:prstGeom>
        </p:spPr>
      </p:pic>
      <p:pic>
        <p:nvPicPr>
          <p:cNvPr id="8" name="Picture 7" descr="Screen Shot 2017-11-28 at 10.23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00" y="1186392"/>
            <a:ext cx="5808133" cy="526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10.31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54625"/>
          </a:xfrm>
          <a:prstGeom prst="rect">
            <a:avLst/>
          </a:prstGeom>
        </p:spPr>
      </p:pic>
      <p:pic>
        <p:nvPicPr>
          <p:cNvPr id="5" name="Picture 4" descr="Screen Shot 2017-11-28 at 10.30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1" y="3035843"/>
            <a:ext cx="1921933" cy="1164591"/>
          </a:xfrm>
          <a:prstGeom prst="rect">
            <a:avLst/>
          </a:prstGeom>
        </p:spPr>
      </p:pic>
      <p:pic>
        <p:nvPicPr>
          <p:cNvPr id="6" name="Picture 5" descr="Screen Shot 2017-11-28 at 10.13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43" y="3014133"/>
            <a:ext cx="2340022" cy="3217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area on </a:t>
            </a:r>
            <a:r>
              <a:rPr lang="en-US" sz="2000" dirty="0" smtClean="0"/>
              <a:t>low-</a:t>
            </a:r>
            <a:r>
              <a:rPr lang="en-US" sz="2000" dirty="0" smtClean="0"/>
              <a:t>mag montage where you want to collect </a:t>
            </a:r>
            <a:r>
              <a:rPr lang="en-US" sz="2000" dirty="0" smtClean="0"/>
              <a:t>medium-</a:t>
            </a:r>
            <a:r>
              <a:rPr lang="en-US" sz="2000" dirty="0" smtClean="0"/>
              <a:t>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285527" y="27657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4732" y="40146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98333" y="4285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9"/>
          <p:cNvGrpSpPr/>
          <p:nvPr/>
        </p:nvGrpSpPr>
        <p:grpSpPr>
          <a:xfrm>
            <a:off x="2012482" y="61439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62611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5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116"/>
            <a:ext cx="3551962" cy="4859084"/>
          </a:xfrm>
          <a:prstGeom prst="rect">
            <a:avLst/>
          </a:prstGeom>
        </p:spPr>
      </p:pic>
      <p:pic>
        <p:nvPicPr>
          <p:cNvPr id="5" name="Picture 4" descr="Screen Shot 2017-11-22 at 5.3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3" y="1059115"/>
            <a:ext cx="5495759" cy="4867551"/>
          </a:xfrm>
          <a:prstGeom prst="rect">
            <a:avLst/>
          </a:prstGeom>
        </p:spPr>
      </p:pic>
      <p:pic>
        <p:nvPicPr>
          <p:cNvPr id="6" name="Picture 5" descr="Screen Shot 2017-11-22 at 5.41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1058334"/>
            <a:ext cx="3551991" cy="48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0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6" y="0"/>
            <a:ext cx="7749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25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0"/>
            <a:ext cx="7755140" cy="6858000"/>
          </a:xfrm>
          <a:prstGeom prst="rect">
            <a:avLst/>
          </a:prstGeom>
        </p:spPr>
      </p:pic>
      <p:pic>
        <p:nvPicPr>
          <p:cNvPr id="3" name="Picture 2" descr="Screen Shot 2017-11-23 at 4.37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2029354"/>
            <a:ext cx="1587500" cy="27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1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667" y="1781245"/>
            <a:ext cx="8534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Goal:</a:t>
            </a:r>
          </a:p>
          <a:p>
            <a:endParaRPr lang="en-US" dirty="0"/>
          </a:p>
          <a:p>
            <a:r>
              <a:rPr lang="en-US" dirty="0" smtClean="0"/>
              <a:t>       </a:t>
            </a:r>
            <a:r>
              <a:rPr lang="en-US" sz="2800" dirty="0" smtClean="0"/>
              <a:t>After the training, one should be able to follow through to set up SEM for data collection </a:t>
            </a:r>
          </a:p>
          <a:p>
            <a:endParaRPr lang="en-US" sz="2400" dirty="0" smtClean="0"/>
          </a:p>
          <a:p>
            <a:endParaRPr lang="en-US" dirty="0"/>
          </a:p>
          <a:p>
            <a:r>
              <a:rPr lang="en-US" dirty="0" smtClean="0"/>
              <a:t>      Settings used in this training are for FEI </a:t>
            </a:r>
            <a:r>
              <a:rPr lang="en-US" dirty="0" err="1" smtClean="0"/>
              <a:t>Tecnai</a:t>
            </a:r>
            <a:r>
              <a:rPr lang="en-US" dirty="0" smtClean="0"/>
              <a:t> </a:t>
            </a:r>
            <a:r>
              <a:rPr lang="en-US" dirty="0" err="1" smtClean="0"/>
              <a:t>Polara</a:t>
            </a:r>
            <a:r>
              <a:rPr lang="en-US" dirty="0" smtClean="0"/>
              <a:t> G2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3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area where you want to collect media-mag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2285527" y="24990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3" name="Group 9"/>
          <p:cNvGrpSpPr/>
          <p:nvPr/>
        </p:nvGrpSpPr>
        <p:grpSpPr>
          <a:xfrm>
            <a:off x="2234732" y="37352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/>
          <p:cNvGrpSpPr/>
          <p:nvPr/>
        </p:nvGrpSpPr>
        <p:grpSpPr>
          <a:xfrm>
            <a:off x="3098333" y="4031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/>
          <p:nvPr/>
        </p:nvGrpSpPr>
        <p:grpSpPr>
          <a:xfrm>
            <a:off x="2012482" y="58264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59690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0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" y="478712"/>
            <a:ext cx="6679016" cy="59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area where you want to collect media-mag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2285527" y="24990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3" name="Group 9"/>
          <p:cNvGrpSpPr/>
          <p:nvPr/>
        </p:nvGrpSpPr>
        <p:grpSpPr>
          <a:xfrm>
            <a:off x="2234732" y="37352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/>
          <p:cNvGrpSpPr/>
          <p:nvPr/>
        </p:nvGrpSpPr>
        <p:grpSpPr>
          <a:xfrm>
            <a:off x="3098333" y="4031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/>
          <p:nvPr/>
        </p:nvGrpSpPr>
        <p:grpSpPr>
          <a:xfrm>
            <a:off x="2012482" y="58264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59690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5 at 2.1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30" y="914400"/>
            <a:ext cx="4586816" cy="5029200"/>
          </a:xfrm>
          <a:prstGeom prst="rect">
            <a:avLst/>
          </a:prstGeom>
        </p:spPr>
      </p:pic>
      <p:pic>
        <p:nvPicPr>
          <p:cNvPr id="6" name="Picture 5" descr="Screen Shot 2017-11-25 at 2.12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8" y="914400"/>
            <a:ext cx="4605444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1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0" y="0"/>
            <a:ext cx="7731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8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0"/>
            <a:ext cx="772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0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881264"/>
            <a:ext cx="685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 the “Image Alignment &amp; Focus” control panel, un-check “move stage for big mouse shifts”.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Find a feature in record image (e.g. a piece of dirt or contamination) that is recognizable in view image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Hold down the right mouse button to drag the feature to the center of the cross and take a new image. Repeat this until the feature is in the center of cross.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Take a view image, hold down the right mouse button to drag the feature to the center of cross.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On the “Low Dose Control” panel, click the Shift “Set” button under the “Offsets for View”. The new view image will be taken.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Repeat 4 &amp; 5 until the feature on the new view image is in the center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Check “move stage for big mouse shifts”.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Align the View with Record</a:t>
            </a:r>
            <a:endParaRPr lang="en-US" sz="4000" dirty="0"/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14" y="1464394"/>
            <a:ext cx="2068624" cy="4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87836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Open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 by double click on it.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Group adding: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“Add Point” on Navigator window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Manually add 5 points on the map, 3 of them for direction and other 2 for distance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“Stop adding”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Under the Navigator Tab:</a:t>
            </a:r>
          </a:p>
          <a:p>
            <a:pPr marL="914400" lvl="1" indent="-457200"/>
            <a:r>
              <a:rPr lang="en-US" sz="2000" dirty="0" smtClean="0"/>
              <a:t>                           Navigator</a:t>
            </a:r>
          </a:p>
          <a:p>
            <a:pPr marL="914400" lvl="1" indent="-457200"/>
            <a:r>
              <a:rPr lang="en-US" sz="2000" dirty="0" smtClean="0"/>
              <a:t>                                   Montaging &amp; Grids</a:t>
            </a:r>
          </a:p>
          <a:p>
            <a:pPr marL="914400" lvl="1" indent="-457200"/>
            <a:r>
              <a:rPr lang="en-US" sz="2000" dirty="0" smtClean="0"/>
              <a:t>                                                  Add Grid of Points</a:t>
            </a:r>
          </a:p>
          <a:p>
            <a:pPr marL="914400" lvl="1" indent="-457200"/>
            <a:r>
              <a:rPr lang="en-US" sz="2000" dirty="0" smtClean="0"/>
              <a:t>        Enter the label of the polygon, and then turn on the acquire for the points added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Single adding: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“Add Point” on Navigator window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Manually add points on interested holes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“Stop adding”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Turn on the acquire for the points added                                                                 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Add point on medium-</a:t>
            </a:r>
            <a:r>
              <a:rPr lang="en-US" sz="4000" dirty="0" err="1" smtClean="0"/>
              <a:t>mag</a:t>
            </a:r>
            <a:r>
              <a:rPr lang="en-US" sz="4000" dirty="0" smtClean="0"/>
              <a:t> montage</a:t>
            </a:r>
            <a:endParaRPr lang="en-US" sz="4000" dirty="0"/>
          </a:p>
        </p:txBody>
      </p:sp>
      <p:grpSp>
        <p:nvGrpSpPr>
          <p:cNvPr id="6" name="Group 12"/>
          <p:cNvGrpSpPr/>
          <p:nvPr/>
        </p:nvGrpSpPr>
        <p:grpSpPr>
          <a:xfrm>
            <a:off x="2344800" y="3683000"/>
            <a:ext cx="189684" cy="131943"/>
            <a:chOff x="1735190" y="5834946"/>
            <a:chExt cx="189684" cy="13194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2"/>
          <p:cNvGrpSpPr/>
          <p:nvPr/>
        </p:nvGrpSpPr>
        <p:grpSpPr>
          <a:xfrm>
            <a:off x="3183000" y="4010389"/>
            <a:ext cx="189684" cy="131943"/>
            <a:chOff x="1735190" y="5834946"/>
            <a:chExt cx="189684" cy="131943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4 at 3.03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0"/>
            <a:ext cx="75596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4 at 2.58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0"/>
            <a:ext cx="7578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the GUI</a:t>
            </a:r>
            <a:endParaRPr lang="en-US" dirty="0"/>
          </a:p>
        </p:txBody>
      </p:sp>
      <p:pic>
        <p:nvPicPr>
          <p:cNvPr id="3" name="Picture 2" descr="Screen Shot 2017-11-24 at 11.57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42" y="894081"/>
            <a:ext cx="6274857" cy="5697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72" y="863594"/>
            <a:ext cx="1075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Menus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5572" y="2487020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 panels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5682" y="4197290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Display area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1810" y="5805967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Status bar</a:t>
            </a:r>
            <a:endParaRPr lang="en-US" sz="2000" dirty="0"/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1230839" y="1007533"/>
            <a:ext cx="1563161" cy="56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1756833" y="1909234"/>
            <a:ext cx="745066" cy="601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969433" y="3678767"/>
            <a:ext cx="2311400" cy="86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6400" y="4072467"/>
            <a:ext cx="2921000" cy="389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98600" y="6096000"/>
            <a:ext cx="4326467" cy="448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1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2.59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58" y="0"/>
            <a:ext cx="75596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0.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3" y="-1"/>
            <a:ext cx="758507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0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50" y="0"/>
            <a:ext cx="7562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43" y="0"/>
            <a:ext cx="7578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1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3" y="0"/>
            <a:ext cx="7566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7-11-29 at 12.58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808288"/>
            <a:ext cx="1587500" cy="3416300"/>
          </a:xfrm>
          <a:prstGeom prst="rect">
            <a:avLst/>
          </a:prstGeom>
        </p:spPr>
      </p:pic>
      <p:pic>
        <p:nvPicPr>
          <p:cNvPr id="11" name="Picture 10" descr="Screen Shot 2017-11-29 at 12.58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38" y="1418167"/>
            <a:ext cx="4483100" cy="4673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Define focus area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5400" y="1127125"/>
            <a:ext cx="4190962" cy="1015663"/>
            <a:chOff x="863638" y="1025199"/>
            <a:chExt cx="4190962" cy="1015663"/>
          </a:xfrm>
        </p:grpSpPr>
        <p:sp>
          <p:nvSpPr>
            <p:cNvPr id="5" name="TextBox 4"/>
            <p:cNvSpPr txBox="1"/>
            <p:nvPr/>
          </p:nvSpPr>
          <p:spPr>
            <a:xfrm>
              <a:off x="863638" y="1025199"/>
              <a:ext cx="4190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On </a:t>
              </a:r>
              <a:r>
                <a:rPr lang="en-US" sz="2000" b="1" dirty="0" smtClean="0"/>
                <a:t>Low Dose Control panel</a:t>
              </a:r>
            </a:p>
            <a:p>
              <a:pPr marL="457200" indent="-457200"/>
              <a:r>
                <a:rPr lang="en-US" sz="2000" dirty="0" smtClean="0"/>
                <a:t>                    Define position of area</a:t>
              </a:r>
            </a:p>
            <a:p>
              <a:pPr marL="457200" indent="-457200"/>
              <a:r>
                <a:rPr lang="en-US" sz="2000" dirty="0" smtClean="0"/>
                <a:t>                                  Focus</a:t>
              </a:r>
            </a:p>
          </p:txBody>
        </p:sp>
        <p:grpSp>
          <p:nvGrpSpPr>
            <p:cNvPr id="10" name="Group 12"/>
            <p:cNvGrpSpPr/>
            <p:nvPr/>
          </p:nvGrpSpPr>
          <p:grpSpPr>
            <a:xfrm>
              <a:off x="2708903" y="1756834"/>
              <a:ext cx="189684" cy="131943"/>
              <a:chOff x="1709790" y="5568246"/>
              <a:chExt cx="189684" cy="131943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718255" y="55682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709790" y="56917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 descr="Screen Shot 2017-11-29 at 12.59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138" y="1422400"/>
            <a:ext cx="4508500" cy="4673600"/>
          </a:xfrm>
          <a:prstGeom prst="rect">
            <a:avLst/>
          </a:prstGeom>
        </p:spPr>
      </p:pic>
      <p:pic>
        <p:nvPicPr>
          <p:cNvPr id="15" name="Picture 14" descr="Screen Shot 2017-11-29 at 12.59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38" y="2794000"/>
            <a:ext cx="1574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Set up Auto-center beam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6306" y="877033"/>
            <a:ext cx="4910628" cy="1938992"/>
            <a:chOff x="364106" y="1194533"/>
            <a:chExt cx="4910628" cy="1938992"/>
          </a:xfrm>
        </p:grpSpPr>
        <p:sp>
          <p:nvSpPr>
            <p:cNvPr id="5" name="TextBox 4"/>
            <p:cNvSpPr txBox="1"/>
            <p:nvPr/>
          </p:nvSpPr>
          <p:spPr>
            <a:xfrm>
              <a:off x="364106" y="1194533"/>
              <a:ext cx="49106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Procedure:</a:t>
              </a:r>
            </a:p>
            <a:p>
              <a:pPr marL="914400" lvl="1" indent="-457200"/>
              <a:r>
                <a:rPr lang="en-US" sz="2000" dirty="0" smtClean="0"/>
                <a:t>Under the Tasks menu:</a:t>
              </a:r>
            </a:p>
            <a:p>
              <a:pPr marL="914400" lvl="1" indent="-457200"/>
              <a:r>
                <a:rPr lang="en-US" sz="2000" dirty="0" smtClean="0"/>
                <a:t>              Tasks</a:t>
              </a:r>
            </a:p>
            <a:p>
              <a:pPr marL="914400" lvl="1" indent="-457200"/>
              <a:r>
                <a:rPr lang="en-US" sz="2000" dirty="0" smtClean="0"/>
                <a:t>                        Set up </a:t>
              </a:r>
              <a:r>
                <a:rPr lang="en-US" sz="2000" dirty="0" err="1" smtClean="0"/>
                <a:t>Autocenter</a:t>
              </a:r>
              <a:r>
                <a:rPr lang="en-US" sz="2000" dirty="0" smtClean="0"/>
                <a:t> beam</a:t>
              </a:r>
            </a:p>
            <a:p>
              <a:pPr marL="914400" lvl="1" indent="-457200"/>
              <a:r>
                <a:rPr lang="en-US" sz="2000" dirty="0" smtClean="0"/>
                <a:t>                                                  </a:t>
              </a:r>
            </a:p>
            <a:p>
              <a:pPr marL="914400" lvl="1" indent="-457200"/>
              <a:r>
                <a:rPr lang="en-US" sz="2000" dirty="0" smtClean="0"/>
                <a:t>        </a:t>
              </a:r>
            </a:p>
          </p:txBody>
        </p:sp>
        <p:grpSp>
          <p:nvGrpSpPr>
            <p:cNvPr id="3" name="Group 12"/>
            <p:cNvGrpSpPr/>
            <p:nvPr/>
          </p:nvGrpSpPr>
          <p:grpSpPr>
            <a:xfrm>
              <a:off x="1989233" y="2175934"/>
              <a:ext cx="189684" cy="131943"/>
              <a:chOff x="1735190" y="5834946"/>
              <a:chExt cx="189684" cy="131943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743655" y="58349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735190" y="59584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 descr="Screen Shot 2017-11-25 at 2.18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591"/>
            <a:ext cx="3187700" cy="3976409"/>
          </a:xfrm>
          <a:prstGeom prst="rect">
            <a:avLst/>
          </a:prstGeom>
        </p:spPr>
      </p:pic>
      <p:pic>
        <p:nvPicPr>
          <p:cNvPr id="12" name="Picture 11" descr="Screen Shot 2017-11-29 at 12.59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2159000"/>
            <a:ext cx="4699000" cy="4699000"/>
          </a:xfrm>
          <a:prstGeom prst="rect">
            <a:avLst/>
          </a:prstGeom>
        </p:spPr>
      </p:pic>
      <p:pic>
        <p:nvPicPr>
          <p:cNvPr id="13" name="Picture 12" descr="Screen Shot 2017-11-29 at 1.00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2342639"/>
            <a:ext cx="4699000" cy="4515361"/>
          </a:xfrm>
          <a:prstGeom prst="rect">
            <a:avLst/>
          </a:prstGeom>
        </p:spPr>
      </p:pic>
      <p:pic>
        <p:nvPicPr>
          <p:cNvPr id="14" name="Picture 13" descr="Screen Shot 2017-11-29 at 1.00.4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2184400"/>
            <a:ext cx="4673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Run macro for collecting images at the points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8571" y="1152199"/>
            <a:ext cx="6858000" cy="1938992"/>
            <a:chOff x="0" y="1262264"/>
            <a:chExt cx="6858000" cy="1938992"/>
          </a:xfrm>
        </p:grpSpPr>
        <p:sp>
          <p:nvSpPr>
            <p:cNvPr id="5" name="TextBox 4"/>
            <p:cNvSpPr txBox="1"/>
            <p:nvPr/>
          </p:nvSpPr>
          <p:spPr>
            <a:xfrm>
              <a:off x="0" y="1262264"/>
              <a:ext cx="685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Procedure:</a:t>
              </a:r>
            </a:p>
            <a:p>
              <a:pPr marL="914400" lvl="1" indent="-457200"/>
              <a:r>
                <a:rPr lang="en-US" sz="2000" dirty="0" smtClean="0"/>
                <a:t>Under the Navigator Tab:</a:t>
              </a:r>
            </a:p>
            <a:p>
              <a:pPr marL="914400" lvl="1" indent="-457200"/>
              <a:r>
                <a:rPr lang="en-US" sz="2000" dirty="0" smtClean="0"/>
                <a:t>                  Navigator</a:t>
              </a:r>
            </a:p>
            <a:p>
              <a:pPr marL="914400" lvl="1" indent="-457200"/>
              <a:r>
                <a:rPr lang="en-US" sz="2000" dirty="0" smtClean="0"/>
                <a:t>                         Acquire at points      Run macro # (LD-group)</a:t>
              </a:r>
            </a:p>
            <a:p>
              <a:pPr marL="914400" lvl="1" indent="-457200"/>
              <a:r>
                <a:rPr lang="en-US" sz="2000" dirty="0" smtClean="0"/>
                <a:t>                                                  </a:t>
              </a:r>
            </a:p>
            <a:p>
              <a:pPr marL="914400" lvl="1" indent="-457200"/>
              <a:r>
                <a:rPr lang="en-US" sz="2000" dirty="0" smtClean="0"/>
                <a:t>        </a:t>
              </a:r>
            </a:p>
          </p:txBody>
        </p:sp>
        <p:grpSp>
          <p:nvGrpSpPr>
            <p:cNvPr id="2" name="Group 12"/>
            <p:cNvGrpSpPr/>
            <p:nvPr/>
          </p:nvGrpSpPr>
          <p:grpSpPr>
            <a:xfrm>
              <a:off x="1752134" y="2285999"/>
              <a:ext cx="189684" cy="131943"/>
              <a:chOff x="1735190" y="5834946"/>
              <a:chExt cx="189684" cy="131943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743655" y="58349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735190" y="59584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>
              <a:off x="3793067" y="2413001"/>
              <a:ext cx="237067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creen Shot 2017-11-24 at 11.49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30" y="2630186"/>
            <a:ext cx="2861204" cy="4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notes when using </a:t>
            </a:r>
            <a:r>
              <a:rPr lang="en-US" dirty="0" err="1" smtClean="0"/>
              <a:t>serialEM</a:t>
            </a:r>
            <a:r>
              <a:rPr lang="en-US" dirty="0" smtClean="0"/>
              <a:t> for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1676400"/>
            <a:ext cx="8229600" cy="15917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Microscope alignment</a:t>
            </a:r>
          </a:p>
          <a:p>
            <a:pPr lvl="1">
              <a:buSzPct val="100000"/>
              <a:buFont typeface="Wingdings" charset="2"/>
              <a:buChar char=""/>
            </a:pPr>
            <a:r>
              <a:rPr lang="en-US" smtClean="0"/>
              <a:t>Update </a:t>
            </a:r>
            <a:r>
              <a:rPr lang="en-US" dirty="0" err="1" smtClean="0"/>
              <a:t>z</a:t>
            </a:r>
            <a:r>
              <a:rPr lang="en-US" dirty="0" smtClean="0"/>
              <a:t> height</a:t>
            </a:r>
          </a:p>
          <a:p>
            <a:pPr lvl="1">
              <a:buFont typeface="Wingdings" charset="2"/>
              <a:buChar char=""/>
            </a:pPr>
            <a:r>
              <a:rPr lang="en-US" dirty="0" smtClean="0"/>
              <a:t>Beam tilt pivot point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1775" y="3831167"/>
            <a:ext cx="8229600" cy="2112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err="1" smtClean="0"/>
              <a:t>Gatan</a:t>
            </a:r>
            <a:r>
              <a:rPr lang="en-US" sz="3200" dirty="0" smtClean="0"/>
              <a:t> k2 gain </a:t>
            </a:r>
            <a:r>
              <a:rPr lang="en-US" sz="3200" dirty="0" err="1" smtClean="0"/>
              <a:t>refrences</a:t>
            </a: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Gain reference is good for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1 week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  <a:defRPr/>
            </a:pPr>
            <a:r>
              <a:rPr lang="en-US" sz="2800" dirty="0" smtClean="0"/>
              <a:t>Dark gain reference needs to be prepared more frequently (every ~4 hours)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5 at 11.12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1223435"/>
            <a:ext cx="8712200" cy="51698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the GUI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734" y="228600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Log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67" y="5181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Navigator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2868" y="3539067"/>
            <a:ext cx="139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display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9267" y="2421467"/>
            <a:ext cx="94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Low Dose </a:t>
            </a:r>
            <a:r>
              <a:rPr lang="en-US" sz="1400" dirty="0" err="1" smtClean="0">
                <a:solidFill>
                  <a:srgbClr val="FF0000"/>
                </a:solidFill>
              </a:rPr>
              <a:t>conrol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133" y="855132"/>
            <a:ext cx="2040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Camera &amp; micro controls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3868" y="4749800"/>
            <a:ext cx="888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Microns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63838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Setting up camera parameters for each mode on Camera &amp; Macro Controls panel</a:t>
            </a:r>
          </a:p>
          <a:p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Click “Setup” button, this will bring up a new window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parameters for each mode: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View – Counting, 2x bin, 0.3 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Focus – Counting, 4x bin, 0.3 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Trial – Same as focus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Record – Super resolution, 0.5x bin, 10 s with dose-fractionation, sub-frame time 200~300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Preview– Counting, 2x bin, 4 s</a:t>
            </a:r>
          </a:p>
          <a:p>
            <a:pPr lvl="1"/>
            <a:r>
              <a:rPr lang="en-US" sz="2000" dirty="0" smtClean="0"/>
              <a:t>                    </a:t>
            </a:r>
            <a:endParaRPr lang="en-US" sz="2000" dirty="0"/>
          </a:p>
        </p:txBody>
      </p:sp>
      <p:pic>
        <p:nvPicPr>
          <p:cNvPr id="9" name="Picture 8" descr="Screen Shot 2017-11-20 at 6.2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1" y="940531"/>
            <a:ext cx="2387600" cy="137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10"/>
            <a:ext cx="9144000" cy="7450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Set up camera parameters</a:t>
            </a:r>
            <a:endParaRPr lang="en-US" sz="4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809056" y="5098130"/>
            <a:ext cx="3107267" cy="1410034"/>
            <a:chOff x="5202767" y="5083899"/>
            <a:chExt cx="3107267" cy="1410034"/>
          </a:xfrm>
        </p:grpSpPr>
        <p:grpSp>
          <p:nvGrpSpPr>
            <p:cNvPr id="19" name="Group 18"/>
            <p:cNvGrpSpPr/>
            <p:nvPr/>
          </p:nvGrpSpPr>
          <p:grpSpPr>
            <a:xfrm>
              <a:off x="5202767" y="5083899"/>
              <a:ext cx="3107267" cy="427567"/>
              <a:chOff x="5012266" y="4999233"/>
              <a:chExt cx="3450156" cy="469900"/>
            </a:xfrm>
          </p:grpSpPr>
          <p:pic>
            <p:nvPicPr>
              <p:cNvPr id="16" name="Picture 15" descr="Screen Shot 2017-11-22 at 4.57.02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50"/>
              <a:stretch/>
            </p:blipFill>
            <p:spPr>
              <a:xfrm>
                <a:off x="5012266" y="4999233"/>
                <a:ext cx="2688161" cy="469900"/>
              </a:xfrm>
              <a:prstGeom prst="rect">
                <a:avLst/>
              </a:prstGeom>
            </p:spPr>
          </p:pic>
          <p:pic>
            <p:nvPicPr>
              <p:cNvPr id="17" name="Picture 16" descr="Screen Shot 2017-11-22 at 4.57.1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22" y="5007700"/>
                <a:ext cx="736600" cy="419100"/>
              </a:xfrm>
              <a:prstGeom prst="rect">
                <a:avLst/>
              </a:prstGeom>
            </p:spPr>
          </p:pic>
        </p:grpSp>
        <p:pic>
          <p:nvPicPr>
            <p:cNvPr id="18" name="Picture 17" descr="Screen Shot 2017-11-22 at 4.56.26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789" y="6189133"/>
              <a:ext cx="2781300" cy="3048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5511789" y="5511466"/>
              <a:ext cx="127011" cy="67766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206067" y="5519932"/>
              <a:ext cx="338669" cy="68613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53655" y="5472947"/>
              <a:ext cx="127011" cy="73311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654791" y="5545332"/>
              <a:ext cx="67743" cy="643801"/>
            </a:xfrm>
            <a:prstGeom prst="line">
              <a:avLst/>
            </a:prstGeom>
            <a:ln w="22225">
              <a:solidFill>
                <a:srgbClr val="FF66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399867" y="5472947"/>
              <a:ext cx="541856" cy="73311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154332" y="5519932"/>
              <a:ext cx="76200" cy="66886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Screen Shot 2017-11-22 at 5.26.5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8" y="4893578"/>
            <a:ext cx="3069166" cy="1812022"/>
          </a:xfrm>
          <a:prstGeom prst="rect">
            <a:avLst/>
          </a:prstGeom>
        </p:spPr>
      </p:pic>
      <p:pic>
        <p:nvPicPr>
          <p:cNvPr id="20" name="Picture 19" descr="Screen Shot 2017-11-23 at 4.43.5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267" y="886757"/>
            <a:ext cx="2861733" cy="38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7027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Acquire Low Mag Montage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05" y="1177925"/>
            <a:ext cx="4445012" cy="15525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Microscope settings:</a:t>
            </a:r>
          </a:p>
          <a:p>
            <a:pPr marL="746125" lvl="3" indent="-288925"/>
            <a:r>
              <a:rPr lang="en-US" sz="1700" dirty="0" smtClean="0"/>
              <a:t>Mag: 58x (screen up)</a:t>
            </a:r>
          </a:p>
          <a:p>
            <a:pPr marL="746125" lvl="3" indent="-288925"/>
            <a:r>
              <a:rPr lang="en-US" sz="1700" dirty="0" smtClean="0"/>
              <a:t>Obj. aperture out</a:t>
            </a:r>
          </a:p>
          <a:p>
            <a:pPr marL="744538" lvl="1" indent="-287338"/>
            <a:r>
              <a:rPr lang="en-US" sz="1700" dirty="0" smtClean="0"/>
              <a:t>C2 lens aperture: 120 </a:t>
            </a:r>
            <a:r>
              <a:rPr lang="en-US" sz="1700" dirty="0" err="1" smtClean="0"/>
              <a:t>μm</a:t>
            </a:r>
            <a:r>
              <a:rPr lang="en-US" sz="1700" dirty="0" smtClean="0"/>
              <a:t> (the largest one </a:t>
            </a:r>
          </a:p>
          <a:p>
            <a:pPr marL="457200" lvl="1" indent="0">
              <a:buNone/>
            </a:pPr>
            <a:r>
              <a:rPr lang="en-US" sz="1700" dirty="0"/>
              <a:t> </a:t>
            </a:r>
            <a:r>
              <a:rPr lang="en-US" sz="1700" dirty="0" smtClean="0"/>
              <a:t>      installed now)</a:t>
            </a:r>
          </a:p>
          <a:p>
            <a:pPr marL="740664" lvl="1" indent="-287338">
              <a:spcBef>
                <a:spcPts val="0"/>
              </a:spcBef>
            </a:pPr>
            <a:r>
              <a:rPr lang="en-US" sz="1700" dirty="0" smtClean="0"/>
              <a:t>Spot size: 9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7105" y="4020450"/>
            <a:ext cx="4368800" cy="29857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Setting up full montage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Start SEM from your own folder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Low Dose is off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Open a new navigator window</a:t>
            </a:r>
          </a:p>
          <a:p>
            <a:pPr marL="914400" lvl="2" indent="0">
              <a:buNone/>
            </a:pPr>
            <a:r>
              <a:rPr lang="en-US" sz="1400" b="1" dirty="0" smtClean="0"/>
              <a:t>      Navigator</a:t>
            </a:r>
            <a:r>
              <a:rPr lang="en-US" sz="1200" dirty="0" smtClean="0"/>
              <a:t> </a:t>
            </a:r>
          </a:p>
          <a:p>
            <a:pPr marL="9144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Set up a full montage</a:t>
            </a:r>
          </a:p>
          <a:p>
            <a:pPr marL="9144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400" b="1" dirty="0" smtClean="0"/>
              <a:t>Navigator</a:t>
            </a:r>
          </a:p>
          <a:p>
            <a:pPr marL="8001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         </a:t>
            </a:r>
            <a:r>
              <a:rPr lang="en-US" sz="1400" b="1" dirty="0" smtClean="0"/>
              <a:t>Set up a full montage</a:t>
            </a:r>
          </a:p>
          <a:p>
            <a:pPr marL="800100" lvl="3" indent="-342900">
              <a:buFont typeface="+mj-lt"/>
              <a:buAutoNum type="arabicParenR" startAt="5"/>
            </a:pPr>
            <a:r>
              <a:rPr lang="en-US" sz="1600" dirty="0" smtClean="0"/>
              <a:t>Click the  Start  button on Montage control panel to start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6587" y="5424324"/>
            <a:ext cx="189684" cy="131943"/>
            <a:chOff x="2226506" y="4387141"/>
            <a:chExt cx="189684" cy="13194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234971" y="4387141"/>
              <a:ext cx="0" cy="1319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226506" y="4510619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023535" y="5392581"/>
            <a:ext cx="564252" cy="30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open</a:t>
            </a:r>
            <a:endParaRPr lang="en-US" sz="1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85991" y="6101649"/>
            <a:ext cx="189684" cy="131943"/>
            <a:chOff x="2226506" y="4387141"/>
            <a:chExt cx="189684" cy="13194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234971" y="4387141"/>
              <a:ext cx="0" cy="1319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226506" y="4510619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160849" y="2742258"/>
            <a:ext cx="6248412" cy="137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000" dirty="0" smtClean="0"/>
              <a:t>Camera settings (Record):</a:t>
            </a:r>
          </a:p>
          <a:p>
            <a:pPr marL="746125" lvl="3" indent="-288925"/>
            <a:r>
              <a:rPr lang="en-US" sz="1600" dirty="0" smtClean="0"/>
              <a:t>Counting mode</a:t>
            </a:r>
          </a:p>
          <a:p>
            <a:pPr marL="746125" lvl="3" indent="-288925"/>
            <a:r>
              <a:rPr lang="en-US" sz="1600" dirty="0" smtClean="0"/>
              <a:t>2x </a:t>
            </a:r>
            <a:r>
              <a:rPr lang="en-US" sz="1600" dirty="0" smtClean="0"/>
              <a:t>binning</a:t>
            </a:r>
            <a:endParaRPr lang="en-US" sz="1600" dirty="0" smtClean="0"/>
          </a:p>
          <a:p>
            <a:pPr marL="740664" lvl="1" indent="-287338">
              <a:spcBef>
                <a:spcPts val="0"/>
              </a:spcBef>
            </a:pPr>
            <a:r>
              <a:rPr lang="en-US" sz="1600" dirty="0" smtClean="0"/>
              <a:t>Exposure time: 0.3 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778933"/>
            <a:ext cx="263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Procedure:</a:t>
            </a:r>
            <a:endParaRPr lang="en-US" dirty="0"/>
          </a:p>
        </p:txBody>
      </p:sp>
      <p:pic>
        <p:nvPicPr>
          <p:cNvPr id="25" name="Picture 24" descr="Screen Shot 2017-11-28 at 9.25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479" y="1244071"/>
            <a:ext cx="3608387" cy="529132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207000" y="1964266"/>
            <a:ext cx="2624667" cy="3826932"/>
            <a:chOff x="5207000" y="1964266"/>
            <a:chExt cx="2624667" cy="3826932"/>
          </a:xfrm>
        </p:grpSpPr>
        <p:sp>
          <p:nvSpPr>
            <p:cNvPr id="26" name="Oval 25"/>
            <p:cNvSpPr/>
            <p:nvPr/>
          </p:nvSpPr>
          <p:spPr>
            <a:xfrm>
              <a:off x="7205133" y="19642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231467" y="2692400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698066" y="37168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07000" y="5621865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232400" y="31326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240867" y="2556932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171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8 at 9.41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9.17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09"/>
            <a:ext cx="9144000" cy="5175250"/>
          </a:xfrm>
          <a:prstGeom prst="rect">
            <a:avLst/>
          </a:prstGeom>
        </p:spPr>
      </p:pic>
      <p:pic>
        <p:nvPicPr>
          <p:cNvPr id="5" name="Picture 4" descr="Screen Shot 2017-11-28 at 9.21.2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3" y="2376881"/>
            <a:ext cx="1634596" cy="2891501"/>
          </a:xfrm>
          <a:prstGeom prst="rect">
            <a:avLst/>
          </a:prstGeom>
        </p:spPr>
      </p:pic>
      <p:pic>
        <p:nvPicPr>
          <p:cNvPr id="6" name="Picture 5" descr="Screen Shot 2017-11-28 at 9.46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98" y="2374372"/>
            <a:ext cx="4448434" cy="2993495"/>
          </a:xfrm>
          <a:prstGeom prst="rect">
            <a:avLst/>
          </a:prstGeom>
        </p:spPr>
      </p:pic>
      <p:pic>
        <p:nvPicPr>
          <p:cNvPr id="7" name="Picture 6" descr="Screen Shot 2017-11-28 at 9.54.0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805" y="5681132"/>
            <a:ext cx="950619" cy="79586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46967" y="5761566"/>
            <a:ext cx="474134" cy="1185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8 at 9.59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70500"/>
          </a:xfrm>
          <a:prstGeom prst="rect">
            <a:avLst/>
          </a:prstGeom>
        </p:spPr>
      </p:pic>
      <p:pic>
        <p:nvPicPr>
          <p:cNvPr id="5" name="Picture 4" descr="Screen Shot 2017-11-28 at 10.05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" y="3022598"/>
            <a:ext cx="2362201" cy="323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40148</TotalTime>
  <Words>1388</Words>
  <Application>Microsoft Macintosh PowerPoint</Application>
  <PresentationFormat>On-screen Show (4:3)</PresentationFormat>
  <Paragraphs>197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Setting up Serial EM for single particle cryoEM data collection</vt:lpstr>
      <vt:lpstr>PowerPoint Presentation</vt:lpstr>
      <vt:lpstr>Introduction to the GUI</vt:lpstr>
      <vt:lpstr>Introduction to the GUI</vt:lpstr>
      <vt:lpstr> Set up camera parameters</vt:lpstr>
      <vt:lpstr> Acquire Low Mag Montage</vt:lpstr>
      <vt:lpstr>PowerPoint Presentation</vt:lpstr>
      <vt:lpstr>PowerPoint Presentation</vt:lpstr>
      <vt:lpstr>PowerPoint Presentation</vt:lpstr>
      <vt:lpstr>PowerPoint Presentation</vt:lpstr>
      <vt:lpstr> Setting up LowDose</vt:lpstr>
      <vt:lpstr> Setting up LowDose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notes when using serialEM for data collection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Serial EM for single particle cryoEM data collection</dc:title>
  <dc:creator>HMS /HHMI</dc:creator>
  <cp:lastModifiedBy>Melissa Chambers</cp:lastModifiedBy>
  <cp:revision>92</cp:revision>
  <dcterms:created xsi:type="dcterms:W3CDTF">2017-12-01T02:06:36Z</dcterms:created>
  <dcterms:modified xsi:type="dcterms:W3CDTF">2018-06-08T19:23:35Z</dcterms:modified>
</cp:coreProperties>
</file>