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83" r:id="rId5"/>
    <p:sldId id="262" r:id="rId6"/>
    <p:sldId id="258" r:id="rId7"/>
    <p:sldId id="291" r:id="rId8"/>
    <p:sldId id="290" r:id="rId9"/>
    <p:sldId id="294" r:id="rId10"/>
    <p:sldId id="293" r:id="rId11"/>
    <p:sldId id="259" r:id="rId12"/>
    <p:sldId id="261" r:id="rId13"/>
    <p:sldId id="263" r:id="rId14"/>
    <p:sldId id="295" r:id="rId15"/>
    <p:sldId id="296" r:id="rId16"/>
    <p:sldId id="264" r:id="rId17"/>
    <p:sldId id="266" r:id="rId18"/>
    <p:sldId id="268" r:id="rId19"/>
    <p:sldId id="271" r:id="rId20"/>
    <p:sldId id="284" r:id="rId21"/>
    <p:sldId id="267" r:id="rId22"/>
    <p:sldId id="285" r:id="rId23"/>
    <p:sldId id="286" r:id="rId24"/>
    <p:sldId id="270" r:id="rId25"/>
    <p:sldId id="269" r:id="rId26"/>
    <p:sldId id="265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7" r:id="rId36"/>
    <p:sldId id="288" r:id="rId37"/>
    <p:sldId id="281" r:id="rId38"/>
    <p:sldId id="282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howGuides="1">
      <p:cViewPr>
        <p:scale>
          <a:sx n="100" d="100"/>
          <a:sy n="100" d="100"/>
        </p:scale>
        <p:origin x="-2592" y="-912"/>
      </p:cViewPr>
      <p:guideLst>
        <p:guide orient="horz" pos="742"/>
        <p:guide pos="553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F204-6DED-ED47-A27D-BA49664326FD}" type="datetimeFigureOut">
              <a:rPr lang="en-US" smtClean="0"/>
              <a:pPr/>
              <a:t>11/30/17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5F0B5-886B-2746-BF89-BFA2C45D59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92118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F204-6DED-ED47-A27D-BA49664326FD}" type="datetimeFigureOut">
              <a:rPr lang="en-US" smtClean="0"/>
              <a:pPr/>
              <a:t>11/30/17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5F0B5-886B-2746-BF89-BFA2C45D59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70029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F204-6DED-ED47-A27D-BA49664326FD}" type="datetimeFigureOut">
              <a:rPr lang="en-US" smtClean="0"/>
              <a:pPr/>
              <a:t>11/30/17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5F0B5-886B-2746-BF89-BFA2C45D59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46892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F204-6DED-ED47-A27D-BA49664326FD}" type="datetimeFigureOut">
              <a:rPr lang="en-US" smtClean="0"/>
              <a:pPr/>
              <a:t>11/30/17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5F0B5-886B-2746-BF89-BFA2C45D59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44380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F204-6DED-ED47-A27D-BA49664326FD}" type="datetimeFigureOut">
              <a:rPr lang="en-US" smtClean="0"/>
              <a:pPr/>
              <a:t>11/30/17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5F0B5-886B-2746-BF89-BFA2C45D59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44509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F204-6DED-ED47-A27D-BA49664326FD}" type="datetimeFigureOut">
              <a:rPr lang="en-US" smtClean="0"/>
              <a:pPr/>
              <a:t>11/30/17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5F0B5-886B-2746-BF89-BFA2C45D59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82788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F204-6DED-ED47-A27D-BA49664326FD}" type="datetimeFigureOut">
              <a:rPr lang="en-US" smtClean="0"/>
              <a:pPr/>
              <a:t>11/30/17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5F0B5-886B-2746-BF89-BFA2C45D59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1537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F204-6DED-ED47-A27D-BA49664326FD}" type="datetimeFigureOut">
              <a:rPr lang="en-US" smtClean="0"/>
              <a:pPr/>
              <a:t>11/30/17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5F0B5-886B-2746-BF89-BFA2C45D59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45706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F204-6DED-ED47-A27D-BA49664326FD}" type="datetimeFigureOut">
              <a:rPr lang="en-US" smtClean="0"/>
              <a:pPr/>
              <a:t>11/30/17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5F0B5-886B-2746-BF89-BFA2C45D59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19229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F204-6DED-ED47-A27D-BA49664326FD}" type="datetimeFigureOut">
              <a:rPr lang="en-US" smtClean="0"/>
              <a:pPr/>
              <a:t>11/30/17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5F0B5-886B-2746-BF89-BFA2C45D59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33123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F204-6DED-ED47-A27D-BA49664326FD}" type="datetimeFigureOut">
              <a:rPr lang="en-US" smtClean="0"/>
              <a:pPr/>
              <a:t>11/30/17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5F0B5-886B-2746-BF89-BFA2C45D59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65098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3F204-6DED-ED47-A27D-BA49664326FD}" type="datetimeFigureOut">
              <a:rPr lang="en-US" smtClean="0"/>
              <a:pPr/>
              <a:t>11/30/17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5F0B5-886B-2746-BF89-BFA2C45D59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0831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6450" y="1384495"/>
            <a:ext cx="7772400" cy="1470025"/>
          </a:xfrm>
        </p:spPr>
        <p:txBody>
          <a:bodyPr/>
          <a:lstStyle/>
          <a:p>
            <a:r>
              <a:rPr lang="en-US" dirty="0" smtClean="0"/>
              <a:t>Setting up Serial EM for single particle </a:t>
            </a:r>
            <a:r>
              <a:rPr lang="en-US" dirty="0" err="1" smtClean="0"/>
              <a:t>cryoEM</a:t>
            </a:r>
            <a:r>
              <a:rPr lang="en-US" dirty="0" smtClean="0"/>
              <a:t> data collection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1485" y="4620139"/>
            <a:ext cx="6400800" cy="1752600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Zongli</a:t>
            </a:r>
            <a:endParaRPr lang="en-US" sz="2800" dirty="0" smtClean="0"/>
          </a:p>
          <a:p>
            <a:r>
              <a:rPr lang="en-US" sz="2800" dirty="0" smtClean="0"/>
              <a:t>Nov. </a:t>
            </a:r>
            <a:r>
              <a:rPr lang="en-US" sz="2800" smtClean="0"/>
              <a:t>29, </a:t>
            </a:r>
            <a:r>
              <a:rPr lang="en-US" sz="2800" dirty="0" smtClean="0"/>
              <a:t>2017</a:t>
            </a:r>
            <a:endParaRPr lang="en-US" sz="28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0795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1-28 at 9.59.5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7925"/>
            <a:ext cx="9144000" cy="5280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"/>
            <a:ext cx="8229600" cy="940542"/>
          </a:xfrm>
        </p:spPr>
        <p:txBody>
          <a:bodyPr/>
          <a:lstStyle/>
          <a:p>
            <a:r>
              <a:rPr lang="en-US" dirty="0" smtClean="0"/>
              <a:t> Setting up </a:t>
            </a:r>
            <a:r>
              <a:rPr lang="en-US" dirty="0" err="1" smtClean="0"/>
              <a:t>LowDose</a:t>
            </a:r>
            <a:endParaRPr lang="en-US" dirty="0"/>
          </a:p>
        </p:txBody>
      </p:sp>
      <p:pic>
        <p:nvPicPr>
          <p:cNvPr id="3" name="Picture 2" descr="Untitled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346618" y="1179066"/>
            <a:ext cx="2410691" cy="5303520"/>
          </a:xfrm>
          <a:prstGeom prst="rect">
            <a:avLst/>
          </a:prstGeom>
        </p:spPr>
      </p:pic>
      <p:pic>
        <p:nvPicPr>
          <p:cNvPr id="4" name="Picture 3" descr="Untitled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355314" y="1177925"/>
            <a:ext cx="2419857" cy="53035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135264"/>
            <a:ext cx="592666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Procedure (on Low Dose Control” panel:</a:t>
            </a:r>
          </a:p>
          <a:p>
            <a:endParaRPr lang="en-US" sz="2000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Turn on </a:t>
            </a:r>
            <a:r>
              <a:rPr lang="en-US" sz="2000" dirty="0" err="1" smtClean="0"/>
              <a:t>LowDose</a:t>
            </a:r>
            <a:r>
              <a:rPr lang="en-US" sz="2000" dirty="0" smtClean="0"/>
              <a:t> by checking the “Low Dose Mode”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Check the “Continuous update of mag &amp; beam”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Set up the “Rec” beam first:</a:t>
            </a:r>
          </a:p>
          <a:p>
            <a:pPr marL="1371600" lvl="2" indent="-457200">
              <a:buFont typeface="+mj-lt"/>
              <a:buAutoNum type="arabicParenR"/>
            </a:pPr>
            <a:r>
              <a:rPr lang="en-US" sz="2000" dirty="0" smtClean="0"/>
              <a:t>Set the Mag and spot size</a:t>
            </a:r>
          </a:p>
          <a:p>
            <a:pPr lvl="2"/>
            <a:r>
              <a:rPr lang="en-US" sz="2000" dirty="0" smtClean="0"/>
              <a:t>         31000x, spot size 6 (</a:t>
            </a:r>
            <a:r>
              <a:rPr lang="en-US" sz="2000" dirty="0" err="1" smtClean="0"/>
              <a:t>Polara</a:t>
            </a:r>
            <a:r>
              <a:rPr lang="en-US" sz="2000" dirty="0" smtClean="0"/>
              <a:t>)</a:t>
            </a:r>
          </a:p>
          <a:p>
            <a:pPr marL="1371600" lvl="2" indent="-457200">
              <a:buFont typeface="+mj-lt"/>
              <a:buAutoNum type="arabicParenR" startAt="2"/>
            </a:pPr>
            <a:r>
              <a:rPr lang="en-US" sz="2000" dirty="0" smtClean="0"/>
              <a:t>Check beam in Direct alignment</a:t>
            </a:r>
          </a:p>
          <a:p>
            <a:pPr marL="1371600" lvl="2" indent="-457200">
              <a:buFont typeface="+mj-lt"/>
              <a:buAutoNum type="arabicParenR" startAt="3"/>
            </a:pPr>
            <a:r>
              <a:rPr lang="en-US" sz="2000" dirty="0" smtClean="0"/>
              <a:t>Adjust intensity and center it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Set up the “Vie” beam:</a:t>
            </a:r>
          </a:p>
          <a:p>
            <a:pPr marL="1371600" lvl="2" indent="-457200">
              <a:buFont typeface="+mj-lt"/>
              <a:buAutoNum type="arabicParenR"/>
            </a:pPr>
            <a:r>
              <a:rPr lang="en-US" sz="2000" dirty="0" smtClean="0"/>
              <a:t>Check the “Set” in Additional beam shift</a:t>
            </a:r>
          </a:p>
          <a:p>
            <a:pPr marL="1371600" lvl="2" indent="-457200">
              <a:buFont typeface="+mj-lt"/>
              <a:buAutoNum type="arabicParenR"/>
            </a:pPr>
            <a:r>
              <a:rPr lang="en-US" sz="2000" dirty="0"/>
              <a:t>Set the Mag and spot size</a:t>
            </a:r>
          </a:p>
          <a:p>
            <a:pPr lvl="2"/>
            <a:r>
              <a:rPr lang="en-US" sz="2000" dirty="0"/>
              <a:t>         </a:t>
            </a:r>
            <a:r>
              <a:rPr lang="en-US" sz="2000" dirty="0" smtClean="0"/>
              <a:t>2300x</a:t>
            </a:r>
            <a:r>
              <a:rPr lang="en-US" sz="2000" dirty="0"/>
              <a:t>, spot size 6 (</a:t>
            </a:r>
            <a:r>
              <a:rPr lang="en-US" sz="2000" dirty="0" err="1"/>
              <a:t>Polara</a:t>
            </a:r>
            <a:r>
              <a:rPr lang="en-US" sz="2000" dirty="0" smtClean="0"/>
              <a:t>)</a:t>
            </a:r>
          </a:p>
          <a:p>
            <a:pPr marL="1371600" lvl="2" indent="-457200">
              <a:buFont typeface="+mj-lt"/>
              <a:buAutoNum type="arabicParenR" startAt="3"/>
            </a:pPr>
            <a:r>
              <a:rPr lang="en-US" sz="2000" dirty="0"/>
              <a:t>Adjust intensity and center it</a:t>
            </a:r>
            <a:endParaRPr lang="en-US" sz="2000" dirty="0" smtClean="0"/>
          </a:p>
          <a:p>
            <a:pPr marL="1257300" lvl="2" indent="-342900"/>
            <a:endParaRPr lang="en-US" sz="2000" dirty="0"/>
          </a:p>
        </p:txBody>
      </p:sp>
      <p:pic>
        <p:nvPicPr>
          <p:cNvPr id="6" name="Picture 5" descr="Screen Shot 2017-11-28 at 11.32.34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5290" y="2006600"/>
            <a:ext cx="108734" cy="113263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3667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"/>
            <a:ext cx="8229600" cy="940542"/>
          </a:xfrm>
        </p:spPr>
        <p:txBody>
          <a:bodyPr/>
          <a:lstStyle/>
          <a:p>
            <a:r>
              <a:rPr lang="en-US" dirty="0" smtClean="0"/>
              <a:t> Setting up </a:t>
            </a:r>
            <a:r>
              <a:rPr lang="en-US" dirty="0" err="1" smtClean="0"/>
              <a:t>LowDose</a:t>
            </a:r>
            <a:r>
              <a:rPr lang="en-US" dirty="0" smtClean="0"/>
              <a:t> (Cont.)</a:t>
            </a:r>
            <a:endParaRPr lang="en-US" dirty="0"/>
          </a:p>
        </p:txBody>
      </p:sp>
      <p:pic>
        <p:nvPicPr>
          <p:cNvPr id="4" name="Picture 3" descr="Untitled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355708" y="1179064"/>
            <a:ext cx="2419857" cy="53035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881264"/>
            <a:ext cx="592666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Procedure (on Low Dose Control” panel (Cont.)</a:t>
            </a:r>
          </a:p>
          <a:p>
            <a:pPr marL="914400" lvl="1" indent="-457200">
              <a:buFont typeface="+mj-lt"/>
              <a:buAutoNum type="arabicPeriod" startAt="5"/>
            </a:pPr>
            <a:r>
              <a:rPr lang="en-US" sz="2000" dirty="0" smtClean="0"/>
              <a:t>Set up the “</a:t>
            </a:r>
            <a:r>
              <a:rPr lang="en-US" sz="2000" dirty="0" err="1" smtClean="0"/>
              <a:t>Foc</a:t>
            </a:r>
            <a:r>
              <a:rPr lang="en-US" sz="2000" dirty="0" smtClean="0"/>
              <a:t>.” beam</a:t>
            </a:r>
          </a:p>
          <a:p>
            <a:pPr marL="1371600" lvl="2" indent="-457200">
              <a:buFont typeface="+mj-lt"/>
              <a:buAutoNum type="arabicParenR"/>
            </a:pPr>
            <a:r>
              <a:rPr lang="en-US" sz="2000" dirty="0" smtClean="0"/>
              <a:t>Check the “Keep Focus and Trial identical”</a:t>
            </a:r>
          </a:p>
          <a:p>
            <a:pPr marL="1371600" lvl="2" indent="-457200"/>
            <a:r>
              <a:rPr lang="en-US" sz="2000" dirty="0" smtClean="0"/>
              <a:t>        Note: In single particle data collection, we don’t really need the trial, it is really for tracking in tomography data acquisition</a:t>
            </a:r>
          </a:p>
          <a:p>
            <a:pPr marL="1371600" lvl="2" indent="-457200">
              <a:buFont typeface="+mj-lt"/>
              <a:buAutoNum type="arabicParenR" startAt="2"/>
            </a:pPr>
            <a:r>
              <a:rPr lang="en-US" sz="2000" dirty="0" smtClean="0"/>
              <a:t>Same Mag. and spot size as “Rec.”</a:t>
            </a:r>
          </a:p>
          <a:p>
            <a:pPr marL="1371600" lvl="2" indent="-457200">
              <a:buFont typeface="+mj-lt"/>
              <a:buAutoNum type="arabicParenR" startAt="2"/>
            </a:pPr>
            <a:r>
              <a:rPr lang="en-US" sz="2000" dirty="0" smtClean="0"/>
              <a:t>Check the “Set” in “Additional beam shift”</a:t>
            </a:r>
          </a:p>
          <a:p>
            <a:pPr marL="1371600" lvl="2" indent="-457200">
              <a:buFont typeface="+mj-lt"/>
              <a:buAutoNum type="arabicParenR" startAt="2"/>
            </a:pPr>
            <a:r>
              <a:rPr lang="en-US" sz="2000" dirty="0" smtClean="0"/>
              <a:t>Adjust intensity and center the beam</a:t>
            </a:r>
          </a:p>
          <a:p>
            <a:pPr marL="914400" lvl="1" indent="-457200">
              <a:buFont typeface="+mj-lt"/>
              <a:buAutoNum type="arabicPeriod" startAt="6"/>
            </a:pPr>
            <a:r>
              <a:rPr lang="en-US" sz="2000" dirty="0" smtClean="0"/>
              <a:t>Re-check the beam for “Rec.”</a:t>
            </a:r>
          </a:p>
          <a:p>
            <a:pPr marL="1371600" lvl="2" indent="-457200">
              <a:buFont typeface="+mj-lt"/>
              <a:buAutoNum type="arabicParenR"/>
            </a:pPr>
            <a:r>
              <a:rPr lang="en-US" sz="2000" dirty="0" smtClean="0"/>
              <a:t>Make sure the “Set” is un-checked in additional beam shift</a:t>
            </a:r>
          </a:p>
          <a:p>
            <a:pPr marL="1371600" lvl="2" indent="-457200">
              <a:buFont typeface="+mj-lt"/>
              <a:buAutoNum type="arabicParenR"/>
            </a:pPr>
            <a:r>
              <a:rPr lang="en-US" sz="2000" dirty="0" smtClean="0"/>
              <a:t>Adjust intensity and center the beam</a:t>
            </a:r>
          </a:p>
          <a:p>
            <a:pPr marL="914400" lvl="1" indent="-457200">
              <a:buFont typeface="+mj-lt"/>
              <a:buAutoNum type="arabicPeriod" startAt="7"/>
            </a:pPr>
            <a:r>
              <a:rPr lang="en-US" sz="2000" dirty="0" smtClean="0"/>
              <a:t>Re-check the beam for “Vie.” and “</a:t>
            </a:r>
            <a:r>
              <a:rPr lang="en-US" sz="2000" dirty="0" err="1" smtClean="0"/>
              <a:t>Foc</a:t>
            </a:r>
            <a:r>
              <a:rPr lang="en-US" sz="2000" dirty="0" smtClean="0"/>
              <a:t>.” with “Set” checked in additional beam shift</a:t>
            </a:r>
          </a:p>
          <a:p>
            <a:pPr marL="914400" lvl="1" indent="-457200">
              <a:buFont typeface="+mj-lt"/>
              <a:buAutoNum type="arabicPeriod" startAt="8"/>
            </a:pPr>
            <a:r>
              <a:rPr lang="en-US" sz="2000" dirty="0" smtClean="0"/>
              <a:t>Repeat above steps until satisfied</a:t>
            </a:r>
            <a:endParaRPr lang="en-US" sz="2000" dirty="0"/>
          </a:p>
          <a:p>
            <a:pPr marL="914400" lvl="1" indent="-457200">
              <a:buFont typeface="+mj-lt"/>
              <a:buAutoNum type="arabicPeriod" startAt="8"/>
            </a:pPr>
            <a:r>
              <a:rPr lang="en-US" sz="2000" dirty="0" smtClean="0"/>
              <a:t>Un-check the “Continuous update of mag &amp; beam</a:t>
            </a:r>
            <a:endParaRPr lang="en-US" sz="2000" dirty="0"/>
          </a:p>
          <a:p>
            <a:pPr marL="1257300" lvl="2" indent="-342900">
              <a:buFont typeface="Wingdings" charset="2"/>
              <a:buChar char="Ø"/>
            </a:pPr>
            <a:endParaRPr lang="en-US" sz="2000" dirty="0"/>
          </a:p>
        </p:txBody>
      </p:sp>
      <p:pic>
        <p:nvPicPr>
          <p:cNvPr id="6" name="Picture 5" descr="Screen Shot 2017-11-28 at 11.32.3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267" y="2010834"/>
            <a:ext cx="108734" cy="113263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9959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881264"/>
            <a:ext cx="8763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It’s essential to record media mag montage in correct locations</a:t>
            </a:r>
          </a:p>
          <a:p>
            <a:r>
              <a:rPr lang="en-US" sz="2000" dirty="0" smtClean="0"/>
              <a:t>procedure: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Find a feature on the low mag montage that could be recognized on view mode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Add a point on that feature</a:t>
            </a:r>
          </a:p>
          <a:p>
            <a:pPr lvl="1"/>
            <a:r>
              <a:rPr lang="en-US" sz="2000" dirty="0" smtClean="0"/>
              <a:t>                    Navigator</a:t>
            </a:r>
          </a:p>
          <a:p>
            <a:pPr lvl="5"/>
            <a:r>
              <a:rPr lang="en-US" sz="2000" dirty="0" smtClean="0"/>
              <a:t>   Add points</a:t>
            </a:r>
          </a:p>
          <a:p>
            <a:pPr lvl="3"/>
            <a:r>
              <a:rPr lang="en-US" sz="2000" dirty="0" smtClean="0"/>
              <a:t>Click on the feature to add a point, and then click the “Stop Adding” to finish</a:t>
            </a:r>
          </a:p>
          <a:p>
            <a:pPr marL="914400" lvl="1" indent="-457200">
              <a:buFont typeface="+mj-lt"/>
              <a:buAutoNum type="arabicPeriod" startAt="3"/>
            </a:pPr>
            <a:r>
              <a:rPr lang="en-US" sz="2000" dirty="0" smtClean="0"/>
              <a:t>Take a view image that have the feature on it</a:t>
            </a:r>
          </a:p>
          <a:p>
            <a:pPr marL="914400" lvl="1" indent="-457200">
              <a:buFont typeface="+mj-lt"/>
              <a:buAutoNum type="arabicPeriod" startAt="4"/>
            </a:pPr>
            <a:r>
              <a:rPr lang="en-US" sz="2000" dirty="0" smtClean="0"/>
              <a:t>Add a marker on the feature on the view image</a:t>
            </a:r>
          </a:p>
          <a:p>
            <a:pPr marL="914400" lvl="1" indent="-457200">
              <a:buFont typeface="+mj-lt"/>
              <a:buAutoNum type="arabicPeriod" startAt="5"/>
            </a:pPr>
            <a:r>
              <a:rPr lang="en-US" sz="2000" dirty="0" smtClean="0"/>
              <a:t>From Navigator click the “Shift to marker”</a:t>
            </a:r>
          </a:p>
          <a:p>
            <a:pPr lvl="2"/>
            <a:r>
              <a:rPr lang="en-US" sz="2000" dirty="0" smtClean="0"/>
              <a:t>You will see the coordinates of all the items on Navigator will change </a:t>
            </a:r>
          </a:p>
          <a:p>
            <a:pPr marL="1257300" lvl="2" indent="-342900">
              <a:buFont typeface="Wingdings" charset="2"/>
              <a:buChar char="Ø"/>
            </a:pPr>
            <a:endParaRPr lang="en-US" sz="2000" dirty="0"/>
          </a:p>
        </p:txBody>
      </p:sp>
      <p:grpSp>
        <p:nvGrpSpPr>
          <p:cNvPr id="8" name="Group 7"/>
          <p:cNvGrpSpPr/>
          <p:nvPr/>
        </p:nvGrpSpPr>
        <p:grpSpPr>
          <a:xfrm>
            <a:off x="2260124" y="2786958"/>
            <a:ext cx="189684" cy="131943"/>
            <a:chOff x="1735190" y="5834946"/>
            <a:chExt cx="189684" cy="131943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743655" y="5834946"/>
              <a:ext cx="0" cy="1319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1735190" y="5958423"/>
              <a:ext cx="18968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940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</a:t>
            </a:r>
            <a:r>
              <a:rPr lang="en-US" sz="4444" dirty="0" smtClean="0"/>
              <a:t>Align the view mode with Low Mag Montage</a:t>
            </a:r>
            <a:endParaRPr lang="en-US" sz="4444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6963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1-28 at 10.17.0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7925"/>
            <a:ext cx="9144000" cy="526415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171266" y="4089399"/>
            <a:ext cx="338667" cy="220134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48265" y="4190999"/>
            <a:ext cx="465668" cy="220134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 Shot 2017-11-28 at 10.18.23 PM.png"/>
          <p:cNvPicPr>
            <a:picLocks noChangeAspect="1"/>
          </p:cNvPicPr>
          <p:nvPr/>
        </p:nvPicPr>
        <p:blipFill>
          <a:blip r:embed="rId3"/>
          <a:srcRect l="2318" r="4615"/>
          <a:stretch>
            <a:fillRect/>
          </a:stretch>
        </p:blipFill>
        <p:spPr>
          <a:xfrm>
            <a:off x="4385726" y="1397276"/>
            <a:ext cx="4495804" cy="4751531"/>
          </a:xfrm>
          <a:prstGeom prst="rect">
            <a:avLst/>
          </a:prstGeom>
        </p:spPr>
      </p:pic>
      <p:pic>
        <p:nvPicPr>
          <p:cNvPr id="8" name="Picture 7" descr="Screen Shot 2017-11-28 at 10.23.36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7400" y="1186392"/>
            <a:ext cx="5808133" cy="52668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1-28 at 10.31.4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7925"/>
            <a:ext cx="9144000" cy="5254625"/>
          </a:xfrm>
          <a:prstGeom prst="rect">
            <a:avLst/>
          </a:prstGeom>
        </p:spPr>
      </p:pic>
      <p:pic>
        <p:nvPicPr>
          <p:cNvPr id="5" name="Picture 4" descr="Screen Shot 2017-11-28 at 10.30.5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1" y="3035843"/>
            <a:ext cx="1921933" cy="1164591"/>
          </a:xfrm>
          <a:prstGeom prst="rect">
            <a:avLst/>
          </a:prstGeom>
        </p:spPr>
      </p:pic>
      <p:pic>
        <p:nvPicPr>
          <p:cNvPr id="6" name="Picture 5" descr="Screen Shot 2017-11-28 at 10.13.52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443" y="3014133"/>
            <a:ext cx="2340022" cy="3217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" y="862214"/>
            <a:ext cx="877146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Procedure</a:t>
            </a:r>
          </a:p>
          <a:p>
            <a:pPr marL="576263" lvl="1" indent="-347663">
              <a:buFont typeface="+mj-lt"/>
              <a:buAutoNum type="arabicPeriod"/>
              <a:tabLst>
                <a:tab pos="685800" algn="l"/>
              </a:tabLst>
            </a:pPr>
            <a:r>
              <a:rPr lang="en-US" sz="2000" dirty="0" smtClean="0"/>
              <a:t>Add a polygon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000" dirty="0" smtClean="0"/>
              <a:t>Find proper </a:t>
            </a:r>
            <a:r>
              <a:rPr lang="en-US" sz="2000" dirty="0" smtClean="0"/>
              <a:t>area on log-</a:t>
            </a:r>
            <a:r>
              <a:rPr lang="en-US" sz="2000" dirty="0" err="1" smtClean="0"/>
              <a:t>mag</a:t>
            </a:r>
            <a:r>
              <a:rPr lang="en-US" sz="2000" dirty="0" smtClean="0"/>
              <a:t> montage </a:t>
            </a:r>
            <a:r>
              <a:rPr lang="en-US" sz="2000" dirty="0" smtClean="0"/>
              <a:t>where you want to collect media-mag montage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000" dirty="0" smtClean="0"/>
              <a:t>Add a polygon on one of the representative grid square</a:t>
            </a:r>
          </a:p>
          <a:p>
            <a:pPr lvl="1"/>
            <a:r>
              <a:rPr lang="en-US" sz="2000" dirty="0" smtClean="0"/>
              <a:t>                    Navigator</a:t>
            </a:r>
          </a:p>
          <a:p>
            <a:pPr lvl="5"/>
            <a:r>
              <a:rPr lang="en-US" sz="2000" dirty="0" smtClean="0"/>
              <a:t>   Add Polygon</a:t>
            </a:r>
          </a:p>
          <a:p>
            <a:pPr marL="914400" lvl="1" indent="-457200">
              <a:buFont typeface="+mj-lt"/>
              <a:buAutoNum type="arabicParenR" startAt="3"/>
            </a:pPr>
            <a:r>
              <a:rPr lang="en-US" sz="2000" dirty="0" smtClean="0"/>
              <a:t>Click “Stop Adding” to finish</a:t>
            </a:r>
          </a:p>
          <a:p>
            <a:pPr marL="576263" indent="-347663">
              <a:buFont typeface="+mj-lt"/>
              <a:buAutoNum type="arabicPeriod" startAt="2"/>
            </a:pPr>
            <a:r>
              <a:rPr lang="en-US" sz="2000" dirty="0" smtClean="0"/>
              <a:t>Set up Polygon montage</a:t>
            </a:r>
          </a:p>
          <a:p>
            <a:pPr marL="228600"/>
            <a:r>
              <a:rPr lang="en-US" sz="2000" dirty="0"/>
              <a:t> </a:t>
            </a:r>
            <a:r>
              <a:rPr lang="en-US" sz="2000" dirty="0" smtClean="0"/>
              <a:t>                       Navigator</a:t>
            </a:r>
          </a:p>
          <a:p>
            <a:pPr marL="228600"/>
            <a:r>
              <a:rPr lang="en-US" sz="2000" dirty="0"/>
              <a:t> </a:t>
            </a:r>
            <a:r>
              <a:rPr lang="en-US" sz="2000" dirty="0" smtClean="0"/>
              <a:t>                                    Montaging &amp; Grids</a:t>
            </a:r>
          </a:p>
          <a:p>
            <a:pPr marL="228600"/>
            <a:r>
              <a:rPr lang="en-US" sz="2000" dirty="0"/>
              <a:t> </a:t>
            </a:r>
            <a:r>
              <a:rPr lang="en-US" sz="2000" dirty="0" smtClean="0"/>
              <a:t>                                                    Setup Polygon Montage        </a:t>
            </a:r>
          </a:p>
          <a:p>
            <a:pPr marL="685800" indent="-457200">
              <a:buFont typeface="+mj-lt"/>
              <a:buAutoNum type="arabicPeriod" startAt="3"/>
            </a:pPr>
            <a:r>
              <a:rPr lang="en-US" sz="2000" dirty="0" smtClean="0"/>
              <a:t>Add a point in the center of every grid square where you want to collect a medium-</a:t>
            </a:r>
            <a:r>
              <a:rPr lang="en-US" sz="2000" dirty="0" err="1" smtClean="0"/>
              <a:t>mag</a:t>
            </a:r>
            <a:r>
              <a:rPr lang="en-US" sz="2000" dirty="0" smtClean="0"/>
              <a:t> montage</a:t>
            </a:r>
          </a:p>
          <a:p>
            <a:pPr marL="576263" indent="-347663">
              <a:buFont typeface="+mj-lt"/>
              <a:buAutoNum type="arabicPeriod" startAt="3"/>
            </a:pPr>
            <a:r>
              <a:rPr lang="en-US" sz="2000" dirty="0" smtClean="0"/>
              <a:t>Turn on the “</a:t>
            </a:r>
            <a:r>
              <a:rPr lang="en-US" sz="2000" dirty="0" err="1" smtClean="0"/>
              <a:t>Acquire(A</a:t>
            </a:r>
            <a:r>
              <a:rPr lang="en-US" sz="2000" dirty="0" smtClean="0"/>
              <a:t>)” for the Polygon and all the points you have added</a:t>
            </a:r>
          </a:p>
          <a:p>
            <a:pPr marL="576263" indent="-347663">
              <a:buFont typeface="+mj-lt"/>
              <a:buAutoNum type="arabicPeriod" startAt="3"/>
            </a:pPr>
            <a:r>
              <a:rPr lang="en-US" sz="2000" dirty="0" smtClean="0"/>
              <a:t>Run Macron “Montage”</a:t>
            </a:r>
          </a:p>
          <a:p>
            <a:pPr marL="228600"/>
            <a:r>
              <a:rPr lang="en-US" sz="2000" dirty="0" smtClean="0"/>
              <a:t>                       Navigator</a:t>
            </a:r>
          </a:p>
          <a:p>
            <a:pPr marL="228600"/>
            <a:r>
              <a:rPr lang="en-US" sz="2000" dirty="0" smtClean="0"/>
              <a:t>                                  Acquire at Points        Run micro # (Montage)</a:t>
            </a:r>
          </a:p>
          <a:p>
            <a:pPr marL="685800" indent="-457200">
              <a:buFont typeface="+mj-lt"/>
              <a:buAutoNum type="arabicPeriod" startAt="3"/>
            </a:pPr>
            <a:endParaRPr lang="en-US" sz="2000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2285527" y="2765791"/>
            <a:ext cx="189684" cy="131943"/>
            <a:chOff x="1735190" y="5834946"/>
            <a:chExt cx="189684" cy="131943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743655" y="5834946"/>
              <a:ext cx="0" cy="1319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1735190" y="5958423"/>
              <a:ext cx="18968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677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</a:t>
            </a:r>
            <a:r>
              <a:rPr lang="en-US" sz="4444" dirty="0" smtClean="0"/>
              <a:t>Acquire medium-</a:t>
            </a:r>
            <a:r>
              <a:rPr lang="en-US" sz="4444" dirty="0" err="1" smtClean="0"/>
              <a:t>mag</a:t>
            </a:r>
            <a:r>
              <a:rPr lang="en-US" sz="4444" dirty="0" smtClean="0"/>
              <a:t> montage </a:t>
            </a:r>
            <a:endParaRPr lang="en-US" sz="4444" dirty="0"/>
          </a:p>
        </p:txBody>
      </p:sp>
      <p:grpSp>
        <p:nvGrpSpPr>
          <p:cNvPr id="10" name="Group 9"/>
          <p:cNvGrpSpPr/>
          <p:nvPr/>
        </p:nvGrpSpPr>
        <p:grpSpPr>
          <a:xfrm>
            <a:off x="2234732" y="4014623"/>
            <a:ext cx="189684" cy="131943"/>
            <a:chOff x="1735190" y="5834946"/>
            <a:chExt cx="189684" cy="131943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1743655" y="5834946"/>
              <a:ext cx="0" cy="1319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1735190" y="5958423"/>
              <a:ext cx="18968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3098333" y="4285555"/>
            <a:ext cx="189684" cy="131943"/>
            <a:chOff x="1735190" y="5834946"/>
            <a:chExt cx="189684" cy="131943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1743655" y="5834946"/>
              <a:ext cx="0" cy="1319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1735190" y="5958423"/>
              <a:ext cx="18968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9"/>
          <p:cNvGrpSpPr/>
          <p:nvPr/>
        </p:nvGrpSpPr>
        <p:grpSpPr>
          <a:xfrm>
            <a:off x="2012482" y="6143991"/>
            <a:ext cx="189684" cy="131943"/>
            <a:chOff x="1735190" y="5834946"/>
            <a:chExt cx="189684" cy="131943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1743655" y="5834946"/>
              <a:ext cx="0" cy="1319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735190" y="5958423"/>
              <a:ext cx="18968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Arrow Connector 18"/>
          <p:cNvCxnSpPr/>
          <p:nvPr/>
        </p:nvCxnSpPr>
        <p:spPr>
          <a:xfrm>
            <a:off x="4140239" y="6261103"/>
            <a:ext cx="237067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9043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1-22 at 5.39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1059116"/>
            <a:ext cx="3551962" cy="4859084"/>
          </a:xfrm>
          <a:prstGeom prst="rect">
            <a:avLst/>
          </a:prstGeom>
        </p:spPr>
      </p:pic>
      <p:pic>
        <p:nvPicPr>
          <p:cNvPr id="5" name="Picture 4" descr="Screen Shot 2017-11-22 at 5.39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598333" y="1059115"/>
            <a:ext cx="5495759" cy="4867551"/>
          </a:xfrm>
          <a:prstGeom prst="rect">
            <a:avLst/>
          </a:prstGeom>
        </p:spPr>
      </p:pic>
      <p:pic>
        <p:nvPicPr>
          <p:cNvPr id="6" name="Picture 5" descr="Screen Shot 2017-11-22 at 5.41.3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5399" y="1058334"/>
            <a:ext cx="3551991" cy="485986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848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1-22 at 6.09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76916" y="0"/>
            <a:ext cx="7749902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118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1-22 at 6.25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47650" y="0"/>
            <a:ext cx="7755140" cy="6858000"/>
          </a:xfrm>
          <a:prstGeom prst="rect">
            <a:avLst/>
          </a:prstGeom>
        </p:spPr>
      </p:pic>
      <p:pic>
        <p:nvPicPr>
          <p:cNvPr id="3" name="Picture 2" descr="Screen Shot 2017-11-23 at 4.37.2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400" y="2029354"/>
            <a:ext cx="1587500" cy="27992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5981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5667" y="1781245"/>
            <a:ext cx="85344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Goal:</a:t>
            </a:r>
          </a:p>
          <a:p>
            <a:endParaRPr lang="en-US" dirty="0"/>
          </a:p>
          <a:p>
            <a:r>
              <a:rPr lang="en-US" dirty="0" smtClean="0"/>
              <a:t>       </a:t>
            </a:r>
            <a:r>
              <a:rPr lang="en-US" sz="2800" dirty="0" smtClean="0"/>
              <a:t>After the training, one should be able to follow through to set up SEM for data collection </a:t>
            </a:r>
          </a:p>
          <a:p>
            <a:endParaRPr lang="en-US" sz="2400" dirty="0" smtClean="0"/>
          </a:p>
          <a:p>
            <a:endParaRPr lang="en-US" dirty="0"/>
          </a:p>
          <a:p>
            <a:r>
              <a:rPr lang="en-US" dirty="0" smtClean="0"/>
              <a:t>      Settings used in this training are for FEI </a:t>
            </a:r>
            <a:r>
              <a:rPr lang="en-US" dirty="0" err="1" smtClean="0"/>
              <a:t>Tecnai</a:t>
            </a:r>
            <a:r>
              <a:rPr lang="en-US" dirty="0" smtClean="0"/>
              <a:t> </a:t>
            </a:r>
            <a:r>
              <a:rPr lang="en-US" dirty="0" err="1" smtClean="0"/>
              <a:t>Polara</a:t>
            </a:r>
            <a:r>
              <a:rPr lang="en-US" dirty="0" smtClean="0"/>
              <a:t> G2 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1953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" y="862214"/>
            <a:ext cx="877146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Procedure</a:t>
            </a:r>
          </a:p>
          <a:p>
            <a:pPr marL="576263" lvl="1" indent="-347663">
              <a:buFont typeface="+mj-lt"/>
              <a:buAutoNum type="arabicPeriod"/>
              <a:tabLst>
                <a:tab pos="685800" algn="l"/>
              </a:tabLst>
            </a:pPr>
            <a:r>
              <a:rPr lang="en-US" sz="2000" dirty="0" smtClean="0"/>
              <a:t>Add a polygon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000" dirty="0" smtClean="0"/>
              <a:t>Find proper area where you want to collect media-mag montage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000" dirty="0" smtClean="0"/>
              <a:t>Add a polygon on one of the representative grid square</a:t>
            </a:r>
          </a:p>
          <a:p>
            <a:pPr lvl="1"/>
            <a:r>
              <a:rPr lang="en-US" sz="2000" dirty="0" smtClean="0"/>
              <a:t>                    Navigator</a:t>
            </a:r>
          </a:p>
          <a:p>
            <a:pPr lvl="5"/>
            <a:r>
              <a:rPr lang="en-US" sz="2000" dirty="0" smtClean="0"/>
              <a:t>   Add Polygon</a:t>
            </a:r>
          </a:p>
          <a:p>
            <a:pPr marL="914400" lvl="1" indent="-457200">
              <a:buFont typeface="+mj-lt"/>
              <a:buAutoNum type="arabicParenR" startAt="3"/>
            </a:pPr>
            <a:r>
              <a:rPr lang="en-US" sz="2000" dirty="0" smtClean="0"/>
              <a:t>Click “Stop Adding” to finish</a:t>
            </a:r>
          </a:p>
          <a:p>
            <a:pPr marL="576263" indent="-347663">
              <a:buFont typeface="+mj-lt"/>
              <a:buAutoNum type="arabicPeriod" startAt="2"/>
            </a:pPr>
            <a:r>
              <a:rPr lang="en-US" sz="2000" dirty="0" smtClean="0"/>
              <a:t>Set up Polygon montage</a:t>
            </a:r>
          </a:p>
          <a:p>
            <a:pPr marL="228600"/>
            <a:r>
              <a:rPr lang="en-US" sz="2000" dirty="0"/>
              <a:t> </a:t>
            </a:r>
            <a:r>
              <a:rPr lang="en-US" sz="2000" dirty="0" smtClean="0"/>
              <a:t>                       Navigator</a:t>
            </a:r>
          </a:p>
          <a:p>
            <a:pPr marL="228600"/>
            <a:r>
              <a:rPr lang="en-US" sz="2000" dirty="0"/>
              <a:t> </a:t>
            </a:r>
            <a:r>
              <a:rPr lang="en-US" sz="2000" dirty="0" smtClean="0"/>
              <a:t>                                    Montaging &amp; Grids</a:t>
            </a:r>
          </a:p>
          <a:p>
            <a:pPr marL="228600"/>
            <a:r>
              <a:rPr lang="en-US" sz="2000" dirty="0"/>
              <a:t> </a:t>
            </a:r>
            <a:r>
              <a:rPr lang="en-US" sz="2000" dirty="0" smtClean="0"/>
              <a:t>                                                    Setup Polygon Montage        </a:t>
            </a:r>
          </a:p>
          <a:p>
            <a:pPr marL="685800" indent="-457200">
              <a:buFont typeface="+mj-lt"/>
              <a:buAutoNum type="arabicPeriod" startAt="3"/>
            </a:pPr>
            <a:r>
              <a:rPr lang="en-US" sz="2000" dirty="0" smtClean="0"/>
              <a:t>Add a point in the center of every grid square where you want to collect a medium-</a:t>
            </a:r>
            <a:r>
              <a:rPr lang="en-US" sz="2000" dirty="0" err="1" smtClean="0"/>
              <a:t>mag</a:t>
            </a:r>
            <a:r>
              <a:rPr lang="en-US" sz="2000" dirty="0" smtClean="0"/>
              <a:t> montage</a:t>
            </a:r>
          </a:p>
          <a:p>
            <a:pPr marL="576263" indent="-347663">
              <a:buFont typeface="+mj-lt"/>
              <a:buAutoNum type="arabicPeriod" startAt="3"/>
            </a:pPr>
            <a:r>
              <a:rPr lang="en-US" sz="2000" dirty="0" smtClean="0"/>
              <a:t>Turn on the “</a:t>
            </a:r>
            <a:r>
              <a:rPr lang="en-US" sz="2000" dirty="0" err="1" smtClean="0"/>
              <a:t>Acquire(A</a:t>
            </a:r>
            <a:r>
              <a:rPr lang="en-US" sz="2000" dirty="0" smtClean="0"/>
              <a:t>)” for the Polygon and all the points you have added</a:t>
            </a:r>
          </a:p>
          <a:p>
            <a:pPr marL="576263" indent="-347663">
              <a:buFont typeface="+mj-lt"/>
              <a:buAutoNum type="arabicPeriod" startAt="3"/>
            </a:pPr>
            <a:r>
              <a:rPr lang="en-US" sz="2000" dirty="0" smtClean="0"/>
              <a:t>Run Macron “Montage”</a:t>
            </a:r>
          </a:p>
          <a:p>
            <a:pPr marL="228600"/>
            <a:r>
              <a:rPr lang="en-US" sz="2000" dirty="0" smtClean="0"/>
              <a:t>                       Navigator</a:t>
            </a:r>
          </a:p>
          <a:p>
            <a:pPr marL="228600"/>
            <a:r>
              <a:rPr lang="en-US" sz="2000" dirty="0" smtClean="0"/>
              <a:t>                                  Acquire at Points        Run micro # (Montage)</a:t>
            </a:r>
          </a:p>
          <a:p>
            <a:pPr marL="685800" indent="-457200">
              <a:buFont typeface="+mj-lt"/>
              <a:buAutoNum type="arabicPeriod" startAt="3"/>
            </a:pPr>
            <a:endParaRPr lang="en-US" sz="2000" dirty="0" smtClean="0"/>
          </a:p>
        </p:txBody>
      </p:sp>
      <p:grpSp>
        <p:nvGrpSpPr>
          <p:cNvPr id="2" name="Group 7"/>
          <p:cNvGrpSpPr/>
          <p:nvPr/>
        </p:nvGrpSpPr>
        <p:grpSpPr>
          <a:xfrm>
            <a:off x="2285527" y="2499091"/>
            <a:ext cx="189684" cy="131943"/>
            <a:chOff x="1735190" y="5834946"/>
            <a:chExt cx="189684" cy="131943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743655" y="5834946"/>
              <a:ext cx="0" cy="1319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1735190" y="5958423"/>
              <a:ext cx="18968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677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</a:t>
            </a:r>
            <a:r>
              <a:rPr lang="en-US" sz="4444" dirty="0" smtClean="0"/>
              <a:t>Acquire medium-</a:t>
            </a:r>
            <a:r>
              <a:rPr lang="en-US" sz="4444" dirty="0" err="1" smtClean="0"/>
              <a:t>mag</a:t>
            </a:r>
            <a:r>
              <a:rPr lang="en-US" sz="4444" dirty="0" smtClean="0"/>
              <a:t> montage </a:t>
            </a:r>
            <a:endParaRPr lang="en-US" sz="4444" dirty="0"/>
          </a:p>
        </p:txBody>
      </p:sp>
      <p:grpSp>
        <p:nvGrpSpPr>
          <p:cNvPr id="3" name="Group 9"/>
          <p:cNvGrpSpPr/>
          <p:nvPr/>
        </p:nvGrpSpPr>
        <p:grpSpPr>
          <a:xfrm>
            <a:off x="2234732" y="3735223"/>
            <a:ext cx="189684" cy="131943"/>
            <a:chOff x="1735190" y="5834946"/>
            <a:chExt cx="189684" cy="131943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1743655" y="5834946"/>
              <a:ext cx="0" cy="1319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1735190" y="5958423"/>
              <a:ext cx="18968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12"/>
          <p:cNvGrpSpPr/>
          <p:nvPr/>
        </p:nvGrpSpPr>
        <p:grpSpPr>
          <a:xfrm>
            <a:off x="3098333" y="4031555"/>
            <a:ext cx="189684" cy="131943"/>
            <a:chOff x="1735190" y="5834946"/>
            <a:chExt cx="189684" cy="131943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1743655" y="5834946"/>
              <a:ext cx="0" cy="1319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1735190" y="5958423"/>
              <a:ext cx="18968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9"/>
          <p:cNvGrpSpPr/>
          <p:nvPr/>
        </p:nvGrpSpPr>
        <p:grpSpPr>
          <a:xfrm>
            <a:off x="2012482" y="5826491"/>
            <a:ext cx="189684" cy="131943"/>
            <a:chOff x="1735190" y="5834946"/>
            <a:chExt cx="189684" cy="131943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1743655" y="5834946"/>
              <a:ext cx="0" cy="1319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735190" y="5958423"/>
              <a:ext cx="18968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Arrow Connector 18"/>
          <p:cNvCxnSpPr/>
          <p:nvPr/>
        </p:nvCxnSpPr>
        <p:spPr>
          <a:xfrm>
            <a:off x="4140239" y="5969003"/>
            <a:ext cx="237067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9043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1-22 at 6.07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135718" y="478712"/>
            <a:ext cx="6679016" cy="590057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4346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" y="862214"/>
            <a:ext cx="877146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Procedure</a:t>
            </a:r>
          </a:p>
          <a:p>
            <a:pPr marL="576263" lvl="1" indent="-347663">
              <a:buFont typeface="+mj-lt"/>
              <a:buAutoNum type="arabicPeriod"/>
              <a:tabLst>
                <a:tab pos="685800" algn="l"/>
              </a:tabLst>
            </a:pPr>
            <a:r>
              <a:rPr lang="en-US" sz="2000" dirty="0" smtClean="0"/>
              <a:t>Add a polygon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000" dirty="0" smtClean="0"/>
              <a:t>Find proper area where you want to collect media-mag montage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000" dirty="0" smtClean="0"/>
              <a:t>Add a polygon on one of the representative grid square</a:t>
            </a:r>
          </a:p>
          <a:p>
            <a:pPr lvl="1"/>
            <a:r>
              <a:rPr lang="en-US" sz="2000" dirty="0" smtClean="0"/>
              <a:t>                    Navigator</a:t>
            </a:r>
          </a:p>
          <a:p>
            <a:pPr lvl="5"/>
            <a:r>
              <a:rPr lang="en-US" sz="2000" dirty="0" smtClean="0"/>
              <a:t>   Add Polygon</a:t>
            </a:r>
          </a:p>
          <a:p>
            <a:pPr marL="914400" lvl="1" indent="-457200">
              <a:buFont typeface="+mj-lt"/>
              <a:buAutoNum type="arabicParenR" startAt="3"/>
            </a:pPr>
            <a:r>
              <a:rPr lang="en-US" sz="2000" dirty="0" smtClean="0"/>
              <a:t>Click “Stop Adding” to finish</a:t>
            </a:r>
          </a:p>
          <a:p>
            <a:pPr marL="576263" indent="-347663">
              <a:buFont typeface="+mj-lt"/>
              <a:buAutoNum type="arabicPeriod" startAt="2"/>
            </a:pPr>
            <a:r>
              <a:rPr lang="en-US" sz="2000" dirty="0" smtClean="0"/>
              <a:t>Set up Polygon montage</a:t>
            </a:r>
          </a:p>
          <a:p>
            <a:pPr marL="228600"/>
            <a:r>
              <a:rPr lang="en-US" sz="2000" dirty="0"/>
              <a:t> </a:t>
            </a:r>
            <a:r>
              <a:rPr lang="en-US" sz="2000" dirty="0" smtClean="0"/>
              <a:t>                       Navigator</a:t>
            </a:r>
          </a:p>
          <a:p>
            <a:pPr marL="228600"/>
            <a:r>
              <a:rPr lang="en-US" sz="2000" dirty="0"/>
              <a:t> </a:t>
            </a:r>
            <a:r>
              <a:rPr lang="en-US" sz="2000" dirty="0" smtClean="0"/>
              <a:t>                                    Montaging &amp; Grids</a:t>
            </a:r>
          </a:p>
          <a:p>
            <a:pPr marL="228600"/>
            <a:r>
              <a:rPr lang="en-US" sz="2000" dirty="0"/>
              <a:t> </a:t>
            </a:r>
            <a:r>
              <a:rPr lang="en-US" sz="2000" dirty="0" smtClean="0"/>
              <a:t>                                                    Setup Polygon Montage        </a:t>
            </a:r>
          </a:p>
          <a:p>
            <a:pPr marL="685800" indent="-457200">
              <a:buFont typeface="+mj-lt"/>
              <a:buAutoNum type="arabicPeriod" startAt="3"/>
            </a:pPr>
            <a:r>
              <a:rPr lang="en-US" sz="2000" dirty="0" smtClean="0"/>
              <a:t>Add a point in the center of every grid square where you want to collect a medium-</a:t>
            </a:r>
            <a:r>
              <a:rPr lang="en-US" sz="2000" dirty="0" err="1" smtClean="0"/>
              <a:t>mag</a:t>
            </a:r>
            <a:r>
              <a:rPr lang="en-US" sz="2000" dirty="0" smtClean="0"/>
              <a:t> montage</a:t>
            </a:r>
          </a:p>
          <a:p>
            <a:pPr marL="576263" indent="-347663">
              <a:buFont typeface="+mj-lt"/>
              <a:buAutoNum type="arabicPeriod" startAt="3"/>
            </a:pPr>
            <a:r>
              <a:rPr lang="en-US" sz="2000" dirty="0" smtClean="0"/>
              <a:t>Turn on the “</a:t>
            </a:r>
            <a:r>
              <a:rPr lang="en-US" sz="2000" dirty="0" err="1" smtClean="0"/>
              <a:t>Acquire(A</a:t>
            </a:r>
            <a:r>
              <a:rPr lang="en-US" sz="2000" dirty="0" smtClean="0"/>
              <a:t>)” for the Polygon and all the points you have added</a:t>
            </a:r>
          </a:p>
          <a:p>
            <a:pPr marL="576263" indent="-347663">
              <a:buFont typeface="+mj-lt"/>
              <a:buAutoNum type="arabicPeriod" startAt="3"/>
            </a:pPr>
            <a:r>
              <a:rPr lang="en-US" sz="2000" dirty="0" smtClean="0"/>
              <a:t>Run Macron “Montage”</a:t>
            </a:r>
          </a:p>
          <a:p>
            <a:pPr marL="228600"/>
            <a:r>
              <a:rPr lang="en-US" sz="2000" dirty="0" smtClean="0"/>
              <a:t>                       Navigator</a:t>
            </a:r>
          </a:p>
          <a:p>
            <a:pPr marL="228600"/>
            <a:r>
              <a:rPr lang="en-US" sz="2000" dirty="0" smtClean="0"/>
              <a:t>                                  Acquire at Points        Run micro # (Montage)</a:t>
            </a:r>
          </a:p>
          <a:p>
            <a:pPr marL="685800" indent="-457200">
              <a:buFont typeface="+mj-lt"/>
              <a:buAutoNum type="arabicPeriod" startAt="3"/>
            </a:pPr>
            <a:endParaRPr lang="en-US" sz="2000" dirty="0" smtClean="0"/>
          </a:p>
        </p:txBody>
      </p:sp>
      <p:grpSp>
        <p:nvGrpSpPr>
          <p:cNvPr id="2" name="Group 7"/>
          <p:cNvGrpSpPr/>
          <p:nvPr/>
        </p:nvGrpSpPr>
        <p:grpSpPr>
          <a:xfrm>
            <a:off x="2285527" y="2499091"/>
            <a:ext cx="189684" cy="131943"/>
            <a:chOff x="1735190" y="5834946"/>
            <a:chExt cx="189684" cy="131943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743655" y="5834946"/>
              <a:ext cx="0" cy="1319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1735190" y="5958423"/>
              <a:ext cx="18968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677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</a:t>
            </a:r>
            <a:r>
              <a:rPr lang="en-US" sz="4444" dirty="0" smtClean="0"/>
              <a:t>Acquire medium-</a:t>
            </a:r>
            <a:r>
              <a:rPr lang="en-US" sz="4444" dirty="0" err="1" smtClean="0"/>
              <a:t>mag</a:t>
            </a:r>
            <a:r>
              <a:rPr lang="en-US" sz="4444" dirty="0" smtClean="0"/>
              <a:t> montage </a:t>
            </a:r>
            <a:endParaRPr lang="en-US" sz="4444" dirty="0"/>
          </a:p>
        </p:txBody>
      </p:sp>
      <p:grpSp>
        <p:nvGrpSpPr>
          <p:cNvPr id="3" name="Group 9"/>
          <p:cNvGrpSpPr/>
          <p:nvPr/>
        </p:nvGrpSpPr>
        <p:grpSpPr>
          <a:xfrm>
            <a:off x="2234732" y="3735223"/>
            <a:ext cx="189684" cy="131943"/>
            <a:chOff x="1735190" y="5834946"/>
            <a:chExt cx="189684" cy="131943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1743655" y="5834946"/>
              <a:ext cx="0" cy="1319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1735190" y="5958423"/>
              <a:ext cx="18968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12"/>
          <p:cNvGrpSpPr/>
          <p:nvPr/>
        </p:nvGrpSpPr>
        <p:grpSpPr>
          <a:xfrm>
            <a:off x="3098333" y="4031555"/>
            <a:ext cx="189684" cy="131943"/>
            <a:chOff x="1735190" y="5834946"/>
            <a:chExt cx="189684" cy="131943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1743655" y="5834946"/>
              <a:ext cx="0" cy="1319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1735190" y="5958423"/>
              <a:ext cx="18968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9"/>
          <p:cNvGrpSpPr/>
          <p:nvPr/>
        </p:nvGrpSpPr>
        <p:grpSpPr>
          <a:xfrm>
            <a:off x="2012482" y="5826491"/>
            <a:ext cx="189684" cy="131943"/>
            <a:chOff x="1735190" y="5834946"/>
            <a:chExt cx="189684" cy="131943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1743655" y="5834946"/>
              <a:ext cx="0" cy="1319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735190" y="5958423"/>
              <a:ext cx="18968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Arrow Connector 18"/>
          <p:cNvCxnSpPr/>
          <p:nvPr/>
        </p:nvCxnSpPr>
        <p:spPr>
          <a:xfrm>
            <a:off x="4140239" y="5969003"/>
            <a:ext cx="237067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9043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11-25 at 2.12.4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030" y="914400"/>
            <a:ext cx="4586816" cy="5029200"/>
          </a:xfrm>
          <a:prstGeom prst="rect">
            <a:avLst/>
          </a:prstGeom>
        </p:spPr>
      </p:pic>
      <p:pic>
        <p:nvPicPr>
          <p:cNvPr id="6" name="Picture 5" descr="Screen Shot 2017-11-25 at 2.12.5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388" y="914400"/>
            <a:ext cx="4605444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1-22 at 6.12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91140" y="0"/>
            <a:ext cx="7731055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3198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1-22 at 6.13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90575" y="0"/>
            <a:ext cx="7725034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6970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881264"/>
            <a:ext cx="6858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Procedure: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In the “Image Alignment &amp; Focus” control panel, un-check “move stage for big mouse shifts”.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Find a feature in record image (e.g. a piece of dirt or contamination) that is recognizable in view image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Hold down the right mouse button to drag the feature to the center of the cross and take a new image. Repeat this until the feature is in the center of cross.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Take a view image, hold down the right mouse button to drag the feature to the center of cross.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On the “Low Dose Control” panel, click the Shift “Set” button under the “Offsets for View”. The new view image will be taken.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Repeat 4 &amp; 5 until the feature on the new view image is in the center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Check “move stage for big mouse shifts”.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 smtClean="0"/>
          </a:p>
          <a:p>
            <a:pPr marL="1257300" lvl="2" indent="-342900">
              <a:buFont typeface="Wingdings" charset="2"/>
              <a:buChar char="Ø"/>
            </a:pPr>
            <a:endParaRPr lang="en-US" sz="20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940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</a:t>
            </a:r>
            <a:r>
              <a:rPr lang="en-US" sz="4000" dirty="0" smtClean="0"/>
              <a:t>Align the View with Record</a:t>
            </a:r>
            <a:endParaRPr lang="en-US" sz="4000" dirty="0"/>
          </a:p>
        </p:txBody>
      </p:sp>
      <p:pic>
        <p:nvPicPr>
          <p:cNvPr id="10" name="Picture 9" descr="Untitled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905414" y="1464394"/>
            <a:ext cx="2068624" cy="4533734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9043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881264"/>
            <a:ext cx="878363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Procedure:</a:t>
            </a: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Open a medium-</a:t>
            </a:r>
            <a:r>
              <a:rPr lang="en-US" sz="2000" dirty="0" err="1" smtClean="0"/>
              <a:t>mag</a:t>
            </a:r>
            <a:r>
              <a:rPr lang="en-US" sz="2000" dirty="0" smtClean="0"/>
              <a:t> montage by double click on it.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Group </a:t>
            </a:r>
            <a:r>
              <a:rPr lang="en-US" sz="2000" dirty="0" smtClean="0"/>
              <a:t>adding: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000" dirty="0" smtClean="0"/>
              <a:t>Click “Add Point” on Navigator window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000" dirty="0" smtClean="0"/>
              <a:t>Manually add 5 points on the map, 3 of them for direction and other 2 for distance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000" dirty="0" smtClean="0"/>
              <a:t>Click “Stop adding”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000" dirty="0" smtClean="0"/>
              <a:t>Under the Navigator Tab:</a:t>
            </a:r>
          </a:p>
          <a:p>
            <a:pPr marL="914400" lvl="1" indent="-457200"/>
            <a:r>
              <a:rPr lang="en-US" sz="2000" dirty="0" smtClean="0"/>
              <a:t>                           Navigator</a:t>
            </a:r>
          </a:p>
          <a:p>
            <a:pPr marL="914400" lvl="1" indent="-457200"/>
            <a:r>
              <a:rPr lang="en-US" sz="2000" dirty="0" smtClean="0"/>
              <a:t>                                   </a:t>
            </a:r>
            <a:r>
              <a:rPr lang="en-US" sz="2000" dirty="0" err="1" smtClean="0"/>
              <a:t>Montaging</a:t>
            </a:r>
            <a:r>
              <a:rPr lang="en-US" sz="2000" dirty="0" smtClean="0"/>
              <a:t> &amp; Grids</a:t>
            </a:r>
          </a:p>
          <a:p>
            <a:pPr marL="914400" lvl="1" indent="-457200"/>
            <a:r>
              <a:rPr lang="en-US" sz="2000" dirty="0" smtClean="0"/>
              <a:t>                                                  Add Grid of Points</a:t>
            </a:r>
          </a:p>
          <a:p>
            <a:pPr marL="914400" lvl="1" indent="-457200"/>
            <a:r>
              <a:rPr lang="en-US" sz="2000" dirty="0" smtClean="0"/>
              <a:t>        Enter the label of the polygon, and then turn on the acquire for the points added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Single adding: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000" dirty="0" smtClean="0"/>
              <a:t>Click “Add Point” on Navigator window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000" dirty="0" smtClean="0"/>
              <a:t>Manually add points on interested holes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000" dirty="0" smtClean="0"/>
              <a:t>Click “Stop adding”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000" dirty="0" smtClean="0"/>
              <a:t>Turn on the acquire for the points added                                                                 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940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</a:t>
            </a:r>
            <a:r>
              <a:rPr lang="en-US" sz="4000" dirty="0" smtClean="0"/>
              <a:t>Add point on medium-</a:t>
            </a:r>
            <a:r>
              <a:rPr lang="en-US" sz="4000" dirty="0" err="1" smtClean="0"/>
              <a:t>mag</a:t>
            </a:r>
            <a:r>
              <a:rPr lang="en-US" sz="4000" dirty="0" smtClean="0"/>
              <a:t> montage</a:t>
            </a:r>
            <a:endParaRPr lang="en-US" sz="4000" dirty="0"/>
          </a:p>
        </p:txBody>
      </p:sp>
      <p:grpSp>
        <p:nvGrpSpPr>
          <p:cNvPr id="6" name="Group 12"/>
          <p:cNvGrpSpPr/>
          <p:nvPr/>
        </p:nvGrpSpPr>
        <p:grpSpPr>
          <a:xfrm>
            <a:off x="2344800" y="3683000"/>
            <a:ext cx="189684" cy="131943"/>
            <a:chOff x="1735190" y="5834946"/>
            <a:chExt cx="189684" cy="131943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743655" y="5834946"/>
              <a:ext cx="0" cy="1319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1735190" y="5958423"/>
              <a:ext cx="18968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2"/>
          <p:cNvGrpSpPr/>
          <p:nvPr/>
        </p:nvGrpSpPr>
        <p:grpSpPr>
          <a:xfrm>
            <a:off x="3183000" y="4010389"/>
            <a:ext cx="189684" cy="131943"/>
            <a:chOff x="1735190" y="5834946"/>
            <a:chExt cx="189684" cy="131943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1743655" y="5834946"/>
              <a:ext cx="0" cy="1319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1735190" y="5958423"/>
              <a:ext cx="18968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9043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1-24 at 3.03.4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450" y="0"/>
            <a:ext cx="755967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11-24 at 2.58.46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450" y="0"/>
            <a:ext cx="75787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71"/>
            <a:ext cx="8229600" cy="6990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Introduction to the GUI</a:t>
            </a:r>
            <a:endParaRPr lang="en-US" dirty="0"/>
          </a:p>
        </p:txBody>
      </p:sp>
      <p:pic>
        <p:nvPicPr>
          <p:cNvPr id="3" name="Picture 2" descr="Screen Shot 2017-11-24 at 11.57.4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942" y="894081"/>
            <a:ext cx="6274857" cy="56972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5572" y="863594"/>
            <a:ext cx="1075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Menus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55572" y="2487020"/>
            <a:ext cx="1729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Control panels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75682" y="4197290"/>
            <a:ext cx="1729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Display area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41810" y="5805967"/>
            <a:ext cx="1729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Status bar</a:t>
            </a:r>
            <a:endParaRPr lang="en-US" sz="2000" dirty="0"/>
          </a:p>
        </p:txBody>
      </p:sp>
      <p:cxnSp>
        <p:nvCxnSpPr>
          <p:cNvPr id="9" name="Straight Arrow Connector 8"/>
          <p:cNvCxnSpPr>
            <a:stCxn id="4" idx="3"/>
          </p:cNvCxnSpPr>
          <p:nvPr/>
        </p:nvCxnSpPr>
        <p:spPr>
          <a:xfrm flipV="1">
            <a:off x="1230839" y="1007533"/>
            <a:ext cx="1563161" cy="561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 flipH="1" flipV="1">
            <a:off x="1756833" y="1909234"/>
            <a:ext cx="745066" cy="6011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6200000" flipH="1">
            <a:off x="969433" y="3678767"/>
            <a:ext cx="2311400" cy="863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676400" y="4072467"/>
            <a:ext cx="2921000" cy="3894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498600" y="6096000"/>
            <a:ext cx="4326467" cy="4487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7021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11-24 at 2.59.5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158" y="0"/>
            <a:ext cx="755967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11-24 at 3.00.3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263" y="-1"/>
            <a:ext cx="7585075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11-24 at 3.00.4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450" y="0"/>
            <a:ext cx="75628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11-24 at 3.0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43" y="0"/>
            <a:ext cx="75787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11-24 at 3.01.4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383" y="0"/>
            <a:ext cx="75660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reen Shot 2017-11-29 at 12.58.3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2808288"/>
            <a:ext cx="1587500" cy="3416300"/>
          </a:xfrm>
          <a:prstGeom prst="rect">
            <a:avLst/>
          </a:prstGeom>
        </p:spPr>
      </p:pic>
      <p:pic>
        <p:nvPicPr>
          <p:cNvPr id="11" name="Picture 10" descr="Screen Shot 2017-11-29 at 12.58.1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838" y="1418167"/>
            <a:ext cx="4483100" cy="46736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940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</a:t>
            </a:r>
            <a:r>
              <a:rPr lang="en-US" sz="4000" dirty="0" smtClean="0"/>
              <a:t>Define focus area</a:t>
            </a:r>
            <a:endParaRPr lang="en-US" sz="40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25400" y="1127125"/>
            <a:ext cx="4190962" cy="1015663"/>
            <a:chOff x="863638" y="1025199"/>
            <a:chExt cx="4190962" cy="1015663"/>
          </a:xfrm>
        </p:grpSpPr>
        <p:sp>
          <p:nvSpPr>
            <p:cNvPr id="5" name="TextBox 4"/>
            <p:cNvSpPr txBox="1"/>
            <p:nvPr/>
          </p:nvSpPr>
          <p:spPr>
            <a:xfrm>
              <a:off x="863638" y="1025199"/>
              <a:ext cx="419096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/>
              <a:r>
                <a:rPr lang="en-US" sz="2000" dirty="0" smtClean="0"/>
                <a:t>On </a:t>
              </a:r>
              <a:r>
                <a:rPr lang="en-US" sz="2000" b="1" dirty="0" smtClean="0"/>
                <a:t>Low Dose Control panel</a:t>
              </a:r>
            </a:p>
            <a:p>
              <a:pPr marL="457200" indent="-457200"/>
              <a:r>
                <a:rPr lang="en-US" sz="2000" dirty="0" smtClean="0"/>
                <a:t>                    Define position of area</a:t>
              </a:r>
            </a:p>
            <a:p>
              <a:pPr marL="457200" indent="-457200"/>
              <a:r>
                <a:rPr lang="en-US" sz="2000" dirty="0" smtClean="0"/>
                <a:t>                                  Focus</a:t>
              </a:r>
            </a:p>
          </p:txBody>
        </p:sp>
        <p:grpSp>
          <p:nvGrpSpPr>
            <p:cNvPr id="10" name="Group 12"/>
            <p:cNvGrpSpPr/>
            <p:nvPr/>
          </p:nvGrpSpPr>
          <p:grpSpPr>
            <a:xfrm>
              <a:off x="2708903" y="1756834"/>
              <a:ext cx="189684" cy="131943"/>
              <a:chOff x="1709790" y="5568246"/>
              <a:chExt cx="189684" cy="131943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1718255" y="5568246"/>
                <a:ext cx="0" cy="1319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1709790" y="5691723"/>
                <a:ext cx="18968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" name="Picture 7" descr="Screen Shot 2017-11-29 at 12.59.21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5138" y="1422400"/>
            <a:ext cx="4508500" cy="4673600"/>
          </a:xfrm>
          <a:prstGeom prst="rect">
            <a:avLst/>
          </a:prstGeom>
        </p:spPr>
      </p:pic>
      <p:pic>
        <p:nvPicPr>
          <p:cNvPr id="15" name="Picture 14" descr="Screen Shot 2017-11-29 at 12.59.10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1938" y="2794000"/>
            <a:ext cx="1574800" cy="3429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9043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940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</a:t>
            </a:r>
            <a:r>
              <a:rPr lang="en-US" sz="4000" dirty="0" smtClean="0"/>
              <a:t>Set up Auto-center beam</a:t>
            </a:r>
            <a:endParaRPr lang="en-US" sz="4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186306" y="877033"/>
            <a:ext cx="4910628" cy="1938992"/>
            <a:chOff x="364106" y="1194533"/>
            <a:chExt cx="4910628" cy="1938992"/>
          </a:xfrm>
        </p:grpSpPr>
        <p:sp>
          <p:nvSpPr>
            <p:cNvPr id="5" name="TextBox 4"/>
            <p:cNvSpPr txBox="1"/>
            <p:nvPr/>
          </p:nvSpPr>
          <p:spPr>
            <a:xfrm>
              <a:off x="364106" y="1194533"/>
              <a:ext cx="491062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/>
              <a:r>
                <a:rPr lang="en-US" sz="2000" dirty="0" smtClean="0"/>
                <a:t>Procedure:</a:t>
              </a:r>
            </a:p>
            <a:p>
              <a:pPr marL="914400" lvl="1" indent="-457200"/>
              <a:r>
                <a:rPr lang="en-US" sz="2000" dirty="0" smtClean="0"/>
                <a:t>Under the Tasks menu:</a:t>
              </a:r>
            </a:p>
            <a:p>
              <a:pPr marL="914400" lvl="1" indent="-457200"/>
              <a:r>
                <a:rPr lang="en-US" sz="2000" dirty="0" smtClean="0"/>
                <a:t>              Tasks</a:t>
              </a:r>
            </a:p>
            <a:p>
              <a:pPr marL="914400" lvl="1" indent="-457200"/>
              <a:r>
                <a:rPr lang="en-US" sz="2000" dirty="0" smtClean="0"/>
                <a:t>                        Set up </a:t>
              </a:r>
              <a:r>
                <a:rPr lang="en-US" sz="2000" dirty="0" err="1" smtClean="0"/>
                <a:t>Autocenter</a:t>
              </a:r>
              <a:r>
                <a:rPr lang="en-US" sz="2000" dirty="0" smtClean="0"/>
                <a:t> beam</a:t>
              </a:r>
            </a:p>
            <a:p>
              <a:pPr marL="914400" lvl="1" indent="-457200"/>
              <a:r>
                <a:rPr lang="en-US" sz="2000" dirty="0" smtClean="0"/>
                <a:t>                                                  </a:t>
              </a:r>
            </a:p>
            <a:p>
              <a:pPr marL="914400" lvl="1" indent="-457200"/>
              <a:r>
                <a:rPr lang="en-US" sz="2000" dirty="0" smtClean="0"/>
                <a:t>        </a:t>
              </a:r>
            </a:p>
          </p:txBody>
        </p:sp>
        <p:grpSp>
          <p:nvGrpSpPr>
            <p:cNvPr id="3" name="Group 12"/>
            <p:cNvGrpSpPr/>
            <p:nvPr/>
          </p:nvGrpSpPr>
          <p:grpSpPr>
            <a:xfrm>
              <a:off x="1989233" y="2175934"/>
              <a:ext cx="189684" cy="131943"/>
              <a:chOff x="1735190" y="5834946"/>
              <a:chExt cx="189684" cy="131943"/>
            </a:xfrm>
          </p:grpSpPr>
          <p:cxnSp>
            <p:nvCxnSpPr>
              <p:cNvPr id="7" name="Straight Connector 6"/>
              <p:cNvCxnSpPr/>
              <p:nvPr/>
            </p:nvCxnSpPr>
            <p:spPr>
              <a:xfrm>
                <a:off x="1743655" y="5834946"/>
                <a:ext cx="0" cy="1319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/>
              <p:cNvCxnSpPr/>
              <p:nvPr/>
            </p:nvCxnSpPr>
            <p:spPr>
              <a:xfrm>
                <a:off x="1735190" y="5958423"/>
                <a:ext cx="18968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" name="Picture 9" descr="Screen Shot 2017-11-25 at 2.18.4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81591"/>
            <a:ext cx="3187700" cy="3976409"/>
          </a:xfrm>
          <a:prstGeom prst="rect">
            <a:avLst/>
          </a:prstGeom>
        </p:spPr>
      </p:pic>
      <p:pic>
        <p:nvPicPr>
          <p:cNvPr id="12" name="Picture 11" descr="Screen Shot 2017-11-29 at 12.59.5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0" y="2159000"/>
            <a:ext cx="4699000" cy="4699000"/>
          </a:xfrm>
          <a:prstGeom prst="rect">
            <a:avLst/>
          </a:prstGeom>
        </p:spPr>
      </p:pic>
      <p:pic>
        <p:nvPicPr>
          <p:cNvPr id="13" name="Picture 12" descr="Screen Shot 2017-11-29 at 1.00.27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0" y="2342639"/>
            <a:ext cx="4699000" cy="4515361"/>
          </a:xfrm>
          <a:prstGeom prst="rect">
            <a:avLst/>
          </a:prstGeom>
        </p:spPr>
      </p:pic>
      <p:pic>
        <p:nvPicPr>
          <p:cNvPr id="14" name="Picture 13" descr="Screen Shot 2017-11-29 at 1.00.49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0400" y="2184400"/>
            <a:ext cx="4673600" cy="46736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9043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940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</a:t>
            </a:r>
            <a:r>
              <a:rPr lang="en-US" sz="4000" dirty="0" smtClean="0"/>
              <a:t>Run macro for collecting images at the points</a:t>
            </a:r>
            <a:endParaRPr lang="en-US" sz="40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118571" y="1152199"/>
            <a:ext cx="6858000" cy="1938992"/>
            <a:chOff x="0" y="1262264"/>
            <a:chExt cx="6858000" cy="1938992"/>
          </a:xfrm>
        </p:grpSpPr>
        <p:sp>
          <p:nvSpPr>
            <p:cNvPr id="5" name="TextBox 4"/>
            <p:cNvSpPr txBox="1"/>
            <p:nvPr/>
          </p:nvSpPr>
          <p:spPr>
            <a:xfrm>
              <a:off x="0" y="1262264"/>
              <a:ext cx="68580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/>
              <a:r>
                <a:rPr lang="en-US" sz="2000" dirty="0" smtClean="0"/>
                <a:t>Procedure:</a:t>
              </a:r>
            </a:p>
            <a:p>
              <a:pPr marL="914400" lvl="1" indent="-457200"/>
              <a:r>
                <a:rPr lang="en-US" sz="2000" dirty="0" smtClean="0"/>
                <a:t>Under the Navigator Tab:</a:t>
              </a:r>
            </a:p>
            <a:p>
              <a:pPr marL="914400" lvl="1" indent="-457200"/>
              <a:r>
                <a:rPr lang="en-US" sz="2000" dirty="0" smtClean="0"/>
                <a:t>                  Navigator</a:t>
              </a:r>
            </a:p>
            <a:p>
              <a:pPr marL="914400" lvl="1" indent="-457200"/>
              <a:r>
                <a:rPr lang="en-US" sz="2000" dirty="0" smtClean="0"/>
                <a:t>                         Acquire at points      Run macro # (LD-group)</a:t>
              </a:r>
            </a:p>
            <a:p>
              <a:pPr marL="914400" lvl="1" indent="-457200"/>
              <a:r>
                <a:rPr lang="en-US" sz="2000" dirty="0" smtClean="0"/>
                <a:t>                                                  </a:t>
              </a:r>
            </a:p>
            <a:p>
              <a:pPr marL="914400" lvl="1" indent="-457200"/>
              <a:r>
                <a:rPr lang="en-US" sz="2000" dirty="0" smtClean="0"/>
                <a:t>        </a:t>
              </a:r>
            </a:p>
          </p:txBody>
        </p:sp>
        <p:grpSp>
          <p:nvGrpSpPr>
            <p:cNvPr id="2" name="Group 12"/>
            <p:cNvGrpSpPr/>
            <p:nvPr/>
          </p:nvGrpSpPr>
          <p:grpSpPr>
            <a:xfrm>
              <a:off x="1752134" y="2285999"/>
              <a:ext cx="189684" cy="131943"/>
              <a:chOff x="1735190" y="5834946"/>
              <a:chExt cx="189684" cy="131943"/>
            </a:xfrm>
          </p:grpSpPr>
          <p:cxnSp>
            <p:nvCxnSpPr>
              <p:cNvPr id="7" name="Straight Connector 6"/>
              <p:cNvCxnSpPr/>
              <p:nvPr/>
            </p:nvCxnSpPr>
            <p:spPr>
              <a:xfrm>
                <a:off x="1743655" y="5834946"/>
                <a:ext cx="0" cy="1319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/>
              <p:cNvCxnSpPr/>
              <p:nvPr/>
            </p:nvCxnSpPr>
            <p:spPr>
              <a:xfrm>
                <a:off x="1735190" y="5958423"/>
                <a:ext cx="18968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Arrow Connector 10"/>
            <p:cNvCxnSpPr/>
            <p:nvPr/>
          </p:nvCxnSpPr>
          <p:spPr>
            <a:xfrm>
              <a:off x="3793067" y="2413001"/>
              <a:ext cx="237067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 descr="Screen Shot 2017-11-24 at 11.49.3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330" y="2630186"/>
            <a:ext cx="2861204" cy="4050014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9043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few notes when using </a:t>
            </a:r>
            <a:r>
              <a:rPr lang="en-US" dirty="0" err="1" smtClean="0"/>
              <a:t>serialEM</a:t>
            </a:r>
            <a:r>
              <a:rPr lang="en-US" dirty="0" smtClean="0"/>
              <a:t> for data collection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775" y="1676400"/>
            <a:ext cx="8229600" cy="159173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Microscope alignment</a:t>
            </a:r>
          </a:p>
          <a:p>
            <a:pPr lvl="1">
              <a:buSzPct val="100000"/>
              <a:buFont typeface="Wingdings" charset="2"/>
              <a:buChar char=""/>
            </a:pPr>
            <a:r>
              <a:rPr lang="en-US" dirty="0" err="1" smtClean="0"/>
              <a:t>Updata</a:t>
            </a:r>
            <a:r>
              <a:rPr lang="en-US" dirty="0" smtClean="0"/>
              <a:t> </a:t>
            </a:r>
            <a:r>
              <a:rPr lang="en-US" dirty="0" err="1" smtClean="0"/>
              <a:t>z</a:t>
            </a:r>
            <a:r>
              <a:rPr lang="en-US" dirty="0" smtClean="0"/>
              <a:t> height</a:t>
            </a:r>
          </a:p>
          <a:p>
            <a:pPr lvl="1">
              <a:buFont typeface="Wingdings" charset="2"/>
              <a:buChar char=""/>
            </a:pPr>
            <a:r>
              <a:rPr lang="en-US" dirty="0" smtClean="0"/>
              <a:t>Beam tilt pivot point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31775" y="3831167"/>
            <a:ext cx="8229600" cy="21124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dirty="0" err="1" smtClean="0"/>
              <a:t>Gatan</a:t>
            </a:r>
            <a:r>
              <a:rPr lang="en-US" sz="3200" dirty="0" smtClean="0"/>
              <a:t> k2 gain </a:t>
            </a:r>
            <a:r>
              <a:rPr lang="en-US" sz="3200" dirty="0" err="1" smtClean="0"/>
              <a:t>refrences</a:t>
            </a:r>
            <a:endParaRPr lang="en-US" sz="3200" dirty="0" smtClean="0"/>
          </a:p>
          <a:p>
            <a:pPr marL="800100" lvl="1" indent="-342900">
              <a:spcBef>
                <a:spcPct val="20000"/>
              </a:spcBef>
              <a:buFont typeface="Wingdings" charset="2"/>
              <a:buChar char="²"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Gain reference is good for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~ 1 week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²"/>
              <a:defRPr/>
            </a:pPr>
            <a:r>
              <a:rPr lang="en-US" sz="2800" dirty="0" smtClean="0"/>
              <a:t>Dark gain reference needs to be prepared more frequently (every ~4 hours)</a:t>
            </a: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1-25 at 11.12.0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75" y="1223435"/>
            <a:ext cx="8712200" cy="516984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2171"/>
            <a:ext cx="8229600" cy="6990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Introduction to the GUI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9734" y="2286000"/>
            <a:ext cx="109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Log window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067" y="5181600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Navigator window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02868" y="3539067"/>
            <a:ext cx="1396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display window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9267" y="2421467"/>
            <a:ext cx="948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Low Dose </a:t>
            </a:r>
            <a:r>
              <a:rPr lang="en-US" sz="1400" dirty="0" err="1" smtClean="0">
                <a:solidFill>
                  <a:srgbClr val="FF0000"/>
                </a:solidFill>
              </a:rPr>
              <a:t>conrol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71133" y="855132"/>
            <a:ext cx="20404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Camera &amp; micro controls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73868" y="4749800"/>
            <a:ext cx="888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Microns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881264"/>
            <a:ext cx="638386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Setting up camera parameters for each mode on Camera &amp; Macro Controls panel</a:t>
            </a:r>
          </a:p>
          <a:p>
            <a:endParaRPr lang="en-US" sz="2000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Click “Setup” button, this will bring up a new window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Set up parameters for each mode:</a:t>
            </a:r>
          </a:p>
          <a:p>
            <a:pPr marL="1257300" lvl="2" indent="-342900">
              <a:buFont typeface="Wingdings" charset="2"/>
              <a:buChar char="Ø"/>
            </a:pPr>
            <a:r>
              <a:rPr lang="en-US" sz="2000" dirty="0" smtClean="0"/>
              <a:t>View – Counting, 2x bin, 0.3 s</a:t>
            </a:r>
          </a:p>
          <a:p>
            <a:pPr marL="1257300" lvl="2" indent="-342900">
              <a:buFont typeface="Wingdings" charset="2"/>
              <a:buChar char="Ø"/>
            </a:pPr>
            <a:r>
              <a:rPr lang="en-US" sz="2000" dirty="0" smtClean="0"/>
              <a:t>Focus – Counting, 4x bin, 0.3 s</a:t>
            </a:r>
          </a:p>
          <a:p>
            <a:pPr marL="1257300" lvl="2" indent="-342900">
              <a:buFont typeface="Wingdings" charset="2"/>
              <a:buChar char="Ø"/>
            </a:pPr>
            <a:r>
              <a:rPr lang="en-US" sz="2000" dirty="0" smtClean="0"/>
              <a:t>Trial – Same as focus</a:t>
            </a:r>
          </a:p>
          <a:p>
            <a:pPr marL="1257300" lvl="2" indent="-342900">
              <a:buFont typeface="Wingdings" charset="2"/>
              <a:buChar char="Ø"/>
            </a:pPr>
            <a:r>
              <a:rPr lang="en-US" sz="2000" dirty="0" smtClean="0"/>
              <a:t>Record – Super resolution, 0.5x bin, 10 s with dose-fractionation, sub-frame time 200~300 </a:t>
            </a:r>
            <a:r>
              <a:rPr lang="en-US" sz="2000" dirty="0" err="1" smtClean="0"/>
              <a:t>ms</a:t>
            </a:r>
            <a:endParaRPr lang="en-US" sz="2000" dirty="0" smtClean="0"/>
          </a:p>
          <a:p>
            <a:pPr marL="1257300" lvl="2" indent="-342900">
              <a:buFont typeface="Wingdings" charset="2"/>
              <a:buChar char="Ø"/>
            </a:pPr>
            <a:r>
              <a:rPr lang="en-US" sz="2000" dirty="0" smtClean="0"/>
              <a:t>Preview– Counting, 2x bin, 4 s</a:t>
            </a:r>
          </a:p>
          <a:p>
            <a:pPr lvl="1"/>
            <a:r>
              <a:rPr lang="en-US" sz="2000" dirty="0" smtClean="0"/>
              <a:t>                    </a:t>
            </a:r>
            <a:endParaRPr lang="en-US" sz="2000" dirty="0"/>
          </a:p>
        </p:txBody>
      </p:sp>
      <p:pic>
        <p:nvPicPr>
          <p:cNvPr id="9" name="Picture 8" descr="Screen Shot 2017-11-20 at 6.27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756401" y="940531"/>
            <a:ext cx="2387600" cy="13716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" y="-10"/>
            <a:ext cx="9144000" cy="74507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sz="4000" dirty="0" smtClean="0"/>
              <a:t>Set up camera parameters</a:t>
            </a:r>
            <a:endParaRPr lang="en-US" sz="4000" dirty="0"/>
          </a:p>
        </p:txBody>
      </p:sp>
      <p:grpSp>
        <p:nvGrpSpPr>
          <p:cNvPr id="38" name="Group 37"/>
          <p:cNvGrpSpPr/>
          <p:nvPr/>
        </p:nvGrpSpPr>
        <p:grpSpPr>
          <a:xfrm>
            <a:off x="4809056" y="5098130"/>
            <a:ext cx="3107267" cy="1410034"/>
            <a:chOff x="5202767" y="5083899"/>
            <a:chExt cx="3107267" cy="1410034"/>
          </a:xfrm>
        </p:grpSpPr>
        <p:grpSp>
          <p:nvGrpSpPr>
            <p:cNvPr id="19" name="Group 18"/>
            <p:cNvGrpSpPr/>
            <p:nvPr/>
          </p:nvGrpSpPr>
          <p:grpSpPr>
            <a:xfrm>
              <a:off x="5202767" y="5083899"/>
              <a:ext cx="3107267" cy="427567"/>
              <a:chOff x="5012266" y="4999233"/>
              <a:chExt cx="3450156" cy="469900"/>
            </a:xfrm>
          </p:grpSpPr>
          <p:pic>
            <p:nvPicPr>
              <p:cNvPr id="16" name="Picture 15" descr="Screen Shot 2017-11-22 at 4.57.02 PM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 l="22750"/>
              <a:stretch/>
            </p:blipFill>
            <p:spPr>
              <a:xfrm>
                <a:off x="5012266" y="4999233"/>
                <a:ext cx="2688161" cy="469900"/>
              </a:xfrm>
              <a:prstGeom prst="rect">
                <a:avLst/>
              </a:prstGeom>
            </p:spPr>
          </p:pic>
          <p:pic>
            <p:nvPicPr>
              <p:cNvPr id="17" name="Picture 16" descr="Screen Shot 2017-11-22 at 4.57.13 P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tretch>
                <a:fillRect/>
              </a:stretch>
            </p:blipFill>
            <p:spPr>
              <a:xfrm>
                <a:off x="7725822" y="5007700"/>
                <a:ext cx="736600" cy="419100"/>
              </a:xfrm>
              <a:prstGeom prst="rect">
                <a:avLst/>
              </a:prstGeom>
            </p:spPr>
          </p:pic>
        </p:grpSp>
        <p:pic>
          <p:nvPicPr>
            <p:cNvPr id="18" name="Picture 17" descr="Screen Shot 2017-11-22 at 4.56.26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5511789" y="6189133"/>
              <a:ext cx="2781300" cy="304800"/>
            </a:xfrm>
            <a:prstGeom prst="rect">
              <a:avLst/>
            </a:prstGeom>
          </p:spPr>
        </p:pic>
        <p:cxnSp>
          <p:nvCxnSpPr>
            <p:cNvPr id="21" name="Straight Connector 20"/>
            <p:cNvCxnSpPr/>
            <p:nvPr/>
          </p:nvCxnSpPr>
          <p:spPr>
            <a:xfrm>
              <a:off x="5511789" y="5511466"/>
              <a:ext cx="127011" cy="67766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6206067" y="5519932"/>
              <a:ext cx="338669" cy="686133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053655" y="5472947"/>
              <a:ext cx="127011" cy="733118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654791" y="5545332"/>
              <a:ext cx="67743" cy="643801"/>
            </a:xfrm>
            <a:prstGeom prst="line">
              <a:avLst/>
            </a:prstGeom>
            <a:ln w="22225">
              <a:solidFill>
                <a:srgbClr val="FF66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7399867" y="5472947"/>
              <a:ext cx="541856" cy="733118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154332" y="5519932"/>
              <a:ext cx="76200" cy="66886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Picture 38" descr="Screen Shot 2017-11-22 at 5.26.50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37168" y="4893578"/>
            <a:ext cx="3069166" cy="1812022"/>
          </a:xfrm>
          <a:prstGeom prst="rect">
            <a:avLst/>
          </a:prstGeom>
        </p:spPr>
      </p:pic>
      <p:pic>
        <p:nvPicPr>
          <p:cNvPr id="20" name="Picture 19" descr="Screen Shot 2017-11-23 at 4.43.59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2267" y="886757"/>
            <a:ext cx="2861733" cy="3875451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5600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733" y="0"/>
            <a:ext cx="8229600" cy="7027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Acquire Low Mag Montage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805" y="1177925"/>
            <a:ext cx="4445012" cy="1552575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Microscope settings:</a:t>
            </a:r>
          </a:p>
          <a:p>
            <a:pPr marL="746125" lvl="3" indent="-288925"/>
            <a:r>
              <a:rPr lang="en-US" sz="1700" dirty="0" smtClean="0"/>
              <a:t>Mag: 58x (screen up</a:t>
            </a:r>
            <a:r>
              <a:rPr lang="en-US" sz="1700" dirty="0" smtClean="0"/>
              <a:t>)</a:t>
            </a:r>
          </a:p>
          <a:p>
            <a:pPr marL="746125" lvl="3" indent="-288925"/>
            <a:r>
              <a:rPr lang="en-US" sz="1700" dirty="0" smtClean="0"/>
              <a:t>Obj. aperture out</a:t>
            </a:r>
            <a:endParaRPr lang="en-US" sz="1700" dirty="0" smtClean="0"/>
          </a:p>
          <a:p>
            <a:pPr marL="744538" lvl="1" indent="-287338"/>
            <a:r>
              <a:rPr lang="en-US" sz="1700" dirty="0" smtClean="0"/>
              <a:t>C2 lens aperture: 120 </a:t>
            </a:r>
            <a:r>
              <a:rPr lang="en-US" sz="1700" dirty="0" err="1" smtClean="0"/>
              <a:t>μm</a:t>
            </a:r>
            <a:r>
              <a:rPr lang="en-US" sz="1700" dirty="0" smtClean="0"/>
              <a:t> (the largest one </a:t>
            </a:r>
          </a:p>
          <a:p>
            <a:pPr marL="457200" lvl="1" indent="0">
              <a:buNone/>
            </a:pPr>
            <a:r>
              <a:rPr lang="en-US" sz="1700" dirty="0"/>
              <a:t> </a:t>
            </a:r>
            <a:r>
              <a:rPr lang="en-US" sz="1700" dirty="0" smtClean="0"/>
              <a:t>      installed now)</a:t>
            </a:r>
          </a:p>
          <a:p>
            <a:pPr marL="740664" lvl="1" indent="-287338">
              <a:spcBef>
                <a:spcPts val="0"/>
              </a:spcBef>
            </a:pPr>
            <a:r>
              <a:rPr lang="en-US" sz="1700" dirty="0" smtClean="0"/>
              <a:t>Spot size: 9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47105" y="4020450"/>
            <a:ext cx="4368800" cy="298572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3"/>
            </a:pPr>
            <a:r>
              <a:rPr lang="en-US" sz="2000" dirty="0" smtClean="0"/>
              <a:t>Setting up full montage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600" dirty="0" smtClean="0"/>
              <a:t>Start SEM from your own folder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600" dirty="0" smtClean="0"/>
              <a:t>Low Dose is off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600" dirty="0" smtClean="0"/>
              <a:t>Open a new navigator window</a:t>
            </a:r>
          </a:p>
          <a:p>
            <a:pPr marL="914400" lvl="2" indent="0">
              <a:buNone/>
            </a:pPr>
            <a:r>
              <a:rPr lang="en-US" sz="1400" b="1" dirty="0" smtClean="0"/>
              <a:t>      Navigator</a:t>
            </a:r>
            <a:r>
              <a:rPr lang="en-US" sz="1200" dirty="0" smtClean="0"/>
              <a:t> </a:t>
            </a:r>
          </a:p>
          <a:p>
            <a:pPr marL="914400" lvl="2" indent="0">
              <a:buNone/>
            </a:pPr>
            <a:r>
              <a:rPr lang="en-US" sz="1200" dirty="0"/>
              <a:t> </a:t>
            </a:r>
            <a:r>
              <a:rPr lang="en-US" sz="1200" dirty="0" smtClean="0"/>
              <a:t>            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600" dirty="0" smtClean="0"/>
              <a:t>Set up a full montage</a:t>
            </a:r>
          </a:p>
          <a:p>
            <a:pPr marL="914400" lvl="2" indent="0">
              <a:buNone/>
            </a:pPr>
            <a:r>
              <a:rPr lang="en-US" sz="1200" dirty="0"/>
              <a:t> </a:t>
            </a:r>
            <a:r>
              <a:rPr lang="en-US" sz="1200" dirty="0" smtClean="0"/>
              <a:t>     </a:t>
            </a:r>
            <a:r>
              <a:rPr lang="en-US" sz="1400" b="1" dirty="0" smtClean="0"/>
              <a:t>Navigator</a:t>
            </a:r>
          </a:p>
          <a:p>
            <a:pPr marL="800100" lvl="2" indent="0">
              <a:buNone/>
            </a:pPr>
            <a:r>
              <a:rPr lang="en-US" sz="1200" dirty="0"/>
              <a:t> </a:t>
            </a:r>
            <a:r>
              <a:rPr lang="en-US" sz="1200" dirty="0" smtClean="0"/>
              <a:t>                           </a:t>
            </a:r>
            <a:r>
              <a:rPr lang="en-US" sz="1400" b="1" dirty="0" smtClean="0"/>
              <a:t>Set up a full montage</a:t>
            </a:r>
          </a:p>
          <a:p>
            <a:pPr marL="800100" lvl="3" indent="-342900">
              <a:buFont typeface="+mj-lt"/>
              <a:buAutoNum type="arabicParenR" startAt="5"/>
            </a:pPr>
            <a:r>
              <a:rPr lang="en-US" sz="1600" dirty="0" smtClean="0"/>
              <a:t>Click the  Start  button on Montage control panel to start</a:t>
            </a:r>
            <a:endParaRPr lang="en-US" sz="16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1743887" y="5208424"/>
            <a:ext cx="189684" cy="131943"/>
            <a:chOff x="2226506" y="4387141"/>
            <a:chExt cx="189684" cy="131944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234971" y="4387141"/>
              <a:ext cx="0" cy="1319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2226506" y="4510619"/>
              <a:ext cx="18968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2023535" y="5138581"/>
            <a:ext cx="564252" cy="307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open</a:t>
            </a:r>
            <a:endParaRPr lang="en-US" sz="1400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1760591" y="5911149"/>
            <a:ext cx="189684" cy="131943"/>
            <a:chOff x="2226506" y="4387141"/>
            <a:chExt cx="189684" cy="131944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2234971" y="4387141"/>
              <a:ext cx="0" cy="1319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2226506" y="4510619"/>
              <a:ext cx="18968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Content Placeholder 2"/>
          <p:cNvSpPr txBox="1">
            <a:spLocks/>
          </p:cNvSpPr>
          <p:nvPr/>
        </p:nvSpPr>
        <p:spPr>
          <a:xfrm>
            <a:off x="160849" y="2742258"/>
            <a:ext cx="6248412" cy="1376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2"/>
            </a:pPr>
            <a:r>
              <a:rPr lang="en-US" sz="2000" dirty="0" smtClean="0"/>
              <a:t>Camera settings (Record):</a:t>
            </a:r>
          </a:p>
          <a:p>
            <a:pPr marL="746125" lvl="3" indent="-288925"/>
            <a:r>
              <a:rPr lang="en-US" sz="1600" dirty="0" smtClean="0"/>
              <a:t>Counting mode</a:t>
            </a:r>
          </a:p>
          <a:p>
            <a:pPr marL="746125" lvl="3" indent="-288925"/>
            <a:r>
              <a:rPr lang="en-US" sz="1600" dirty="0" smtClean="0"/>
              <a:t>2x </a:t>
            </a:r>
            <a:r>
              <a:rPr lang="en-US" sz="1600" dirty="0" err="1" smtClean="0"/>
              <a:t>bining</a:t>
            </a:r>
            <a:endParaRPr lang="en-US" sz="1600" dirty="0" smtClean="0"/>
          </a:p>
          <a:p>
            <a:pPr marL="740664" lvl="1" indent="-287338">
              <a:spcBef>
                <a:spcPts val="0"/>
              </a:spcBef>
            </a:pPr>
            <a:r>
              <a:rPr lang="en-US" sz="1600" dirty="0" smtClean="0"/>
              <a:t>Exposure time: 0.3 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600" y="778933"/>
            <a:ext cx="2633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Procedure:</a:t>
            </a:r>
            <a:endParaRPr lang="en-US" dirty="0"/>
          </a:p>
        </p:txBody>
      </p:sp>
      <p:pic>
        <p:nvPicPr>
          <p:cNvPr id="25" name="Picture 24" descr="Screen Shot 2017-11-28 at 9.25.3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479" y="1244071"/>
            <a:ext cx="3608387" cy="5291322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5207000" y="1964266"/>
            <a:ext cx="2624667" cy="3826932"/>
            <a:chOff x="5207000" y="1964266"/>
            <a:chExt cx="2624667" cy="3826932"/>
          </a:xfrm>
        </p:grpSpPr>
        <p:sp>
          <p:nvSpPr>
            <p:cNvPr id="26" name="Oval 25"/>
            <p:cNvSpPr/>
            <p:nvPr/>
          </p:nvSpPr>
          <p:spPr>
            <a:xfrm>
              <a:off x="7205133" y="1964266"/>
              <a:ext cx="626534" cy="169333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6231467" y="2692400"/>
              <a:ext cx="626534" cy="169333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5698066" y="3716866"/>
              <a:ext cx="626534" cy="169333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07000" y="5621865"/>
              <a:ext cx="626534" cy="169333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5232400" y="3132666"/>
              <a:ext cx="626534" cy="169333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240867" y="2556932"/>
              <a:ext cx="626534" cy="169333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0171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11-28 at 9.41.0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7925"/>
            <a:ext cx="9144000" cy="504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1-28 at 9.17.3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8509"/>
            <a:ext cx="9144000" cy="5175250"/>
          </a:xfrm>
          <a:prstGeom prst="rect">
            <a:avLst/>
          </a:prstGeom>
        </p:spPr>
      </p:pic>
      <p:pic>
        <p:nvPicPr>
          <p:cNvPr id="5" name="Picture 4" descr="Screen Shot 2017-11-28 at 9.21.2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933" y="2376881"/>
            <a:ext cx="1634596" cy="2891501"/>
          </a:xfrm>
          <a:prstGeom prst="rect">
            <a:avLst/>
          </a:prstGeom>
        </p:spPr>
      </p:pic>
      <p:pic>
        <p:nvPicPr>
          <p:cNvPr id="6" name="Picture 5" descr="Screen Shot 2017-11-28 at 9.46.44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8598" y="2374372"/>
            <a:ext cx="4448434" cy="2993495"/>
          </a:xfrm>
          <a:prstGeom prst="rect">
            <a:avLst/>
          </a:prstGeom>
        </p:spPr>
      </p:pic>
      <p:pic>
        <p:nvPicPr>
          <p:cNvPr id="7" name="Picture 6" descr="Screen Shot 2017-11-28 at 9.54.01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3805" y="5681132"/>
            <a:ext cx="950619" cy="79586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246967" y="5761566"/>
            <a:ext cx="474134" cy="118534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11-28 at 9.59.0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7925"/>
            <a:ext cx="9144000" cy="5270500"/>
          </a:xfrm>
          <a:prstGeom prst="rect">
            <a:avLst/>
          </a:prstGeom>
        </p:spPr>
      </p:pic>
      <p:pic>
        <p:nvPicPr>
          <p:cNvPr id="5" name="Picture 4" descr="Screen Shot 2017-11-28 at 10.05.3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266" y="3022598"/>
            <a:ext cx="2362201" cy="32313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40144</TotalTime>
  <Words>1394</Words>
  <Application>Microsoft Macintosh PowerPoint</Application>
  <PresentationFormat>On-screen Show (4:3)</PresentationFormat>
  <Paragraphs>198</Paragraphs>
  <Slides>38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Setting up Serial EM for single particle cryoEM data collection</vt:lpstr>
      <vt:lpstr>Slide 2</vt:lpstr>
      <vt:lpstr>Introduction to the GUI</vt:lpstr>
      <vt:lpstr>Introduction to the GUI</vt:lpstr>
      <vt:lpstr> Set up camera parameters</vt:lpstr>
      <vt:lpstr> Acquire Low Mag Montage</vt:lpstr>
      <vt:lpstr>Slide 7</vt:lpstr>
      <vt:lpstr>Slide 8</vt:lpstr>
      <vt:lpstr>Slide 9</vt:lpstr>
      <vt:lpstr>Slide 10</vt:lpstr>
      <vt:lpstr> Setting up LowDose</vt:lpstr>
      <vt:lpstr> Setting up LowDose (Cont.)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A few notes when using serialEM for data collection</vt:lpstr>
    </vt:vector>
  </TitlesOfParts>
  <Company>Harvard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Setting up Serial EM for single particle cryoEM data collection</dc:title>
  <dc:creator>HMS /HHMI</dc:creator>
  <cp:lastModifiedBy>Zongli Li</cp:lastModifiedBy>
  <cp:revision>91</cp:revision>
  <dcterms:created xsi:type="dcterms:W3CDTF">2017-12-01T02:06:36Z</dcterms:created>
  <dcterms:modified xsi:type="dcterms:W3CDTF">2017-12-01T02:13:30Z</dcterms:modified>
</cp:coreProperties>
</file>